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8" r:id="rId6"/>
    <p:sldId id="260" r:id="rId7"/>
    <p:sldId id="262" r:id="rId8"/>
    <p:sldId id="261" r:id="rId9"/>
    <p:sldId id="263" r:id="rId10"/>
    <p:sldId id="259" r:id="rId11"/>
    <p:sldId id="284" r:id="rId12"/>
    <p:sldId id="285" r:id="rId13"/>
    <p:sldId id="283" r:id="rId14"/>
    <p:sldId id="287" r:id="rId15"/>
    <p:sldId id="286" r:id="rId16"/>
    <p:sldId id="288" r:id="rId17"/>
    <p:sldId id="289" r:id="rId18"/>
    <p:sldId id="290" r:id="rId19"/>
    <p:sldId id="291" r:id="rId20"/>
    <p:sldId id="293" r:id="rId21"/>
    <p:sldId id="294" r:id="rId22"/>
    <p:sldId id="295" r:id="rId23"/>
    <p:sldId id="296" r:id="rId24"/>
    <p:sldId id="297" r:id="rId25"/>
    <p:sldId id="273" r:id="rId26"/>
    <p:sldId id="282" r:id="rId27"/>
    <p:sldId id="279" r:id="rId28"/>
  </p:sldIdLst>
  <p:sldSz cx="12801600" cy="9601200" type="A3"/>
  <p:notesSz cx="9601200" cy="7315200"/>
  <p:defaultTextStyle>
    <a:defPPr>
      <a:defRPr lang="en-US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2838BEF-8BB2-4498-84A7-C5851F593DF1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90" autoAdjust="0"/>
    <p:restoredTop sz="94595" autoAdjust="0"/>
  </p:normalViewPr>
  <p:slideViewPr>
    <p:cSldViewPr snapToGrid="0">
      <p:cViewPr>
        <p:scale>
          <a:sx n="150" d="100"/>
          <a:sy n="150" d="100"/>
        </p:scale>
        <p:origin x="-4997" y="86"/>
      </p:cViewPr>
      <p:guideLst/>
    </p:cSldViewPr>
  </p:slideViewPr>
  <p:outlineViewPr>
    <p:cViewPr>
      <p:scale>
        <a:sx n="33" d="100"/>
        <a:sy n="33" d="100"/>
      </p:scale>
      <p:origin x="0" y="-119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2/1/2022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81107-E2F0-4FFB-BAD2-D68BB3595516}" type="datetimeFigureOut">
              <a:rPr lang="en-US" noProof="0" smtClean="0"/>
              <a:t>2/1/2022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55950" y="914400"/>
            <a:ext cx="328930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39"/>
            <a:ext cx="7680960" cy="2880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18732-FA64-4F57-8EE6-57AA70E1F1E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630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801600" cy="9497681"/>
          </a:xfrm>
          <a:solidFill>
            <a:schemeClr val="bg1">
              <a:lumMod val="95000"/>
            </a:schemeClr>
          </a:solidFill>
        </p:spPr>
        <p:txBody>
          <a:bodyPr tIns="1116000" rIns="0" anchor="t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or Drag and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200" y="4429459"/>
            <a:ext cx="5103000" cy="2520000"/>
          </a:xfrm>
          <a:solidFill>
            <a:schemeClr val="bg1"/>
          </a:solidFill>
          <a:ln>
            <a:noFill/>
          </a:ln>
        </p:spPr>
        <p:txBody>
          <a:bodyPr lIns="180000" tIns="72000" rIns="180000" bIns="72000" anchor="ctr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Cover Title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00" y="7167577"/>
            <a:ext cx="5103000" cy="1171243"/>
          </a:xfrm>
          <a:solidFill>
            <a:schemeClr val="bg1"/>
          </a:solidFill>
        </p:spPr>
        <p:txBody>
          <a:bodyPr lIns="180000" tIns="72000" rIns="180000" bIns="72000" anchor="ctr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14E411-DCD8-47C4-8385-C03FBB18B180}"/>
              </a:ext>
            </a:extLst>
          </p:cNvPr>
          <p:cNvSpPr/>
          <p:nvPr userDrawn="1"/>
        </p:nvSpPr>
        <p:spPr>
          <a:xfrm>
            <a:off x="0" y="9492642"/>
            <a:ext cx="12801600" cy="10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F3746-E60B-4321-998E-07F04440CEAC}"/>
              </a:ext>
            </a:extLst>
          </p:cNvPr>
          <p:cNvSpPr/>
          <p:nvPr userDrawn="1"/>
        </p:nvSpPr>
        <p:spPr>
          <a:xfrm>
            <a:off x="0" y="9492641"/>
            <a:ext cx="12814200" cy="5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CA0D6D2-4DA0-4AEE-95C1-E8BDD051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604800"/>
            <a:ext cx="11907000" cy="604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600" y="1612800"/>
            <a:ext cx="5745600" cy="7056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156636-95EA-4995-B9CA-635FD1DEB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5000" y="1612801"/>
            <a:ext cx="5745600" cy="70349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390" y="1411200"/>
            <a:ext cx="11906489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23F09E-5021-4E1D-A4A8-174F779F2749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1879605" y="3781584"/>
            <a:ext cx="3724009" cy="395939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7C3D0F0-8880-4132-9B6F-33B2D7437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1005" y="3781584"/>
            <a:ext cx="3724009" cy="3959393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CBDEF46-1F51-42D2-A43C-36A28ECB34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82733" y="2419200"/>
            <a:ext cx="3732174" cy="1030120"/>
          </a:xfrm>
          <a:noFill/>
        </p:spPr>
        <p:txBody>
          <a:bodyPr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CA11096-D31C-4BD0-AFF9-7575C5E8E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38551" y="2411414"/>
            <a:ext cx="3715443" cy="1030049"/>
          </a:xfrm>
        </p:spPr>
        <p:txBody>
          <a:bodyPr anchor="t"/>
          <a:lstStyle>
            <a:lvl1pPr marL="0" indent="0">
              <a:buNone/>
              <a:defRPr sz="5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38B210-DE07-4BDD-BDB3-2A3DF619BED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02775" y="2411413"/>
            <a:ext cx="771764" cy="1029017"/>
          </a:xfrm>
        </p:spPr>
        <p:txBody>
          <a:bodyPr anchor="ctr"/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FAD6E0EA-E35F-4E2B-869F-7A912C4CB62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058592" y="2411413"/>
            <a:ext cx="771764" cy="1029017"/>
          </a:xfrm>
        </p:spPr>
        <p:txBody>
          <a:bodyPr anchor="ctr"/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851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2C502DE-CADD-4CC1-972E-2007199550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5242" y="2230411"/>
            <a:ext cx="4565468" cy="608729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7139" y="2729498"/>
            <a:ext cx="3816837" cy="50891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1CA0D5-06FF-4D1F-B534-1DFFCB23EA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50405" y="3089888"/>
            <a:ext cx="3276250" cy="436833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390" y="1411200"/>
            <a:ext cx="11906489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1875" y="3087963"/>
            <a:ext cx="2952199" cy="2016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99457" y="3087963"/>
            <a:ext cx="2952199" cy="2016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74457" y="3087963"/>
            <a:ext cx="2726895" cy="2016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78475" y="5940666"/>
            <a:ext cx="2079000" cy="1008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488A707-03CD-495D-B761-9F9DAE92C6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6056" y="5940666"/>
            <a:ext cx="2079000" cy="1008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9A33CFC-3C95-43CD-92E8-05A5E6D98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9030" y="5940666"/>
            <a:ext cx="2079000" cy="1008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7CF562-A700-49C4-A50C-2A49B19BC7BF}"/>
              </a:ext>
            </a:extLst>
          </p:cNvPr>
          <p:cNvSpPr txBox="1">
            <a:spLocks/>
          </p:cNvSpPr>
          <p:nvPr userDrawn="1"/>
        </p:nvSpPr>
        <p:spPr>
          <a:xfrm>
            <a:off x="5167138" y="4191178"/>
            <a:ext cx="333572" cy="2161909"/>
          </a:xfrm>
          <a:custGeom>
            <a:avLst/>
            <a:gdLst>
              <a:gd name="connsiteX0" fmla="*/ 173971 w 317688"/>
              <a:gd name="connsiteY0" fmla="*/ 0 h 1544221"/>
              <a:gd name="connsiteX1" fmla="*/ 219948 w 317688"/>
              <a:gd name="connsiteY1" fmla="*/ 125619 h 1544221"/>
              <a:gd name="connsiteX2" fmla="*/ 317688 w 317688"/>
              <a:gd name="connsiteY2" fmla="*/ 772110 h 1544221"/>
              <a:gd name="connsiteX3" fmla="*/ 219948 w 317688"/>
              <a:gd name="connsiteY3" fmla="*/ 1418601 h 1544221"/>
              <a:gd name="connsiteX4" fmla="*/ 173971 w 317688"/>
              <a:gd name="connsiteY4" fmla="*/ 1544221 h 1544221"/>
              <a:gd name="connsiteX5" fmla="*/ 142832 w 317688"/>
              <a:gd name="connsiteY5" fmla="*/ 1479580 h 1544221"/>
              <a:gd name="connsiteX6" fmla="*/ 0 w 317688"/>
              <a:gd name="connsiteY6" fmla="*/ 772110 h 1544221"/>
              <a:gd name="connsiteX7" fmla="*/ 142832 w 317688"/>
              <a:gd name="connsiteY7" fmla="*/ 64641 h 154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8" h="1544221">
                <a:moveTo>
                  <a:pt x="173971" y="0"/>
                </a:moveTo>
                <a:lnTo>
                  <a:pt x="219948" y="125619"/>
                </a:lnTo>
                <a:cubicBezTo>
                  <a:pt x="283469" y="329846"/>
                  <a:pt x="317688" y="546982"/>
                  <a:pt x="317688" y="772110"/>
                </a:cubicBezTo>
                <a:cubicBezTo>
                  <a:pt x="317688" y="997239"/>
                  <a:pt x="283469" y="1214375"/>
                  <a:pt x="219948" y="1418601"/>
                </a:cubicBezTo>
                <a:lnTo>
                  <a:pt x="173971" y="1544221"/>
                </a:lnTo>
                <a:lnTo>
                  <a:pt x="142832" y="1479580"/>
                </a:lnTo>
                <a:cubicBezTo>
                  <a:pt x="50859" y="1262132"/>
                  <a:pt x="0" y="1023060"/>
                  <a:pt x="0" y="772110"/>
                </a:cubicBezTo>
                <a:cubicBezTo>
                  <a:pt x="0" y="521160"/>
                  <a:pt x="50859" y="282088"/>
                  <a:pt x="142832" y="6464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4DA0E5-4933-41D4-8C7B-70093A9DB34D}"/>
              </a:ext>
            </a:extLst>
          </p:cNvPr>
          <p:cNvSpPr txBox="1">
            <a:spLocks/>
          </p:cNvSpPr>
          <p:nvPr userDrawn="1"/>
        </p:nvSpPr>
        <p:spPr>
          <a:xfrm>
            <a:off x="8650406" y="4275884"/>
            <a:ext cx="333571" cy="1992494"/>
          </a:xfrm>
          <a:custGeom>
            <a:avLst/>
            <a:gdLst>
              <a:gd name="connsiteX0" fmla="*/ 172863 w 317687"/>
              <a:gd name="connsiteY0" fmla="*/ 0 h 1423210"/>
              <a:gd name="connsiteX1" fmla="*/ 174856 w 317687"/>
              <a:gd name="connsiteY1" fmla="*/ 4136 h 1423210"/>
              <a:gd name="connsiteX2" fmla="*/ 317687 w 317687"/>
              <a:gd name="connsiteY2" fmla="*/ 711605 h 1423210"/>
              <a:gd name="connsiteX3" fmla="*/ 174856 w 317687"/>
              <a:gd name="connsiteY3" fmla="*/ 1419075 h 1423210"/>
              <a:gd name="connsiteX4" fmla="*/ 172864 w 317687"/>
              <a:gd name="connsiteY4" fmla="*/ 1423210 h 1423210"/>
              <a:gd name="connsiteX5" fmla="*/ 122602 w 317687"/>
              <a:gd name="connsiteY5" fmla="*/ 1318873 h 1423210"/>
              <a:gd name="connsiteX6" fmla="*/ 0 w 317687"/>
              <a:gd name="connsiteY6" fmla="*/ 711604 h 1423210"/>
              <a:gd name="connsiteX7" fmla="*/ 122602 w 317687"/>
              <a:gd name="connsiteY7" fmla="*/ 104335 h 14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7" h="1423210">
                <a:moveTo>
                  <a:pt x="172863" y="0"/>
                </a:moveTo>
                <a:lnTo>
                  <a:pt x="174856" y="4136"/>
                </a:lnTo>
                <a:cubicBezTo>
                  <a:pt x="266828" y="221583"/>
                  <a:pt x="317687" y="460655"/>
                  <a:pt x="317687" y="711605"/>
                </a:cubicBezTo>
                <a:cubicBezTo>
                  <a:pt x="317687" y="962555"/>
                  <a:pt x="266828" y="1201627"/>
                  <a:pt x="174856" y="1419075"/>
                </a:cubicBezTo>
                <a:lnTo>
                  <a:pt x="172864" y="1423210"/>
                </a:lnTo>
                <a:lnTo>
                  <a:pt x="122602" y="1318873"/>
                </a:lnTo>
                <a:cubicBezTo>
                  <a:pt x="43656" y="1132223"/>
                  <a:pt x="0" y="927012"/>
                  <a:pt x="0" y="711604"/>
                </a:cubicBezTo>
                <a:cubicBezTo>
                  <a:pt x="0" y="496197"/>
                  <a:pt x="43656" y="290985"/>
                  <a:pt x="122602" y="104335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3857514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CFAEDCAA-CDC7-47ED-A380-37E6ACCA8560}"/>
              </a:ext>
            </a:extLst>
          </p:cNvPr>
          <p:cNvSpPr/>
          <p:nvPr userDrawn="1"/>
        </p:nvSpPr>
        <p:spPr>
          <a:xfrm>
            <a:off x="407694" y="4981894"/>
            <a:ext cx="11986215" cy="136066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F9300B0F-E539-42E5-B7E4-21E21637BA8D}"/>
              </a:ext>
            </a:extLst>
          </p:cNvPr>
          <p:cNvSpPr/>
          <p:nvPr userDrawn="1"/>
        </p:nvSpPr>
        <p:spPr>
          <a:xfrm rot="5400000">
            <a:off x="3147301" y="5023703"/>
            <a:ext cx="6513300" cy="10205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4450" y="1331418"/>
            <a:ext cx="2079000" cy="3528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450" y="8465240"/>
            <a:ext cx="2079000" cy="3528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600" y="4564550"/>
            <a:ext cx="2079000" cy="352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1601" y="4564550"/>
            <a:ext cx="2079000" cy="3528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</p:spTree>
    <p:extLst>
      <p:ext uri="{BB962C8B-B14F-4D97-AF65-F5344CB8AC3E}">
        <p14:creationId xmlns:p14="http://schemas.microsoft.com/office/powerpoint/2010/main" val="431150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390" y="1411200"/>
            <a:ext cx="11906489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03194D-3DB5-46F8-9ACE-B2B142B87BE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98" y="3743076"/>
            <a:ext cx="3123966" cy="457796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69837A-DE3B-4C2A-B811-BCC93B8681F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5117" y="3743076"/>
            <a:ext cx="3123966" cy="457796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14D45E-73D5-4807-A6F8-1A996A31F7F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855936" y="3743076"/>
            <a:ext cx="3123966" cy="457796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206252-95E9-4C8F-8EB4-26F27AC6FB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4298" y="2419200"/>
            <a:ext cx="3123966" cy="1008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56C163-60A0-49AC-9FEA-A56ACF30FA3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845117" y="2419200"/>
            <a:ext cx="3123966" cy="1008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F68729-4DB7-4514-BF22-9950FB3ECC3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855936" y="2419200"/>
            <a:ext cx="3123966" cy="1008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67F4AE9-9C59-4A3C-9E27-EFC9EE499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4297" y="3282738"/>
            <a:ext cx="3123967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DA09F5A-AF46-4646-A84F-35C1002AF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834297" y="2318400"/>
            <a:ext cx="3123967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6D8447C-AA9F-491F-8EE4-A151146D1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38817" y="3282738"/>
            <a:ext cx="3123967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826B47AC-1601-4AA8-BEB3-930A9A37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4838817" y="2318400"/>
            <a:ext cx="3123967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FC9E01C-1D66-47F5-B8D1-BF604162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55937" y="3282738"/>
            <a:ext cx="3123967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F5FC000-6DCF-4A02-B144-CC77E752D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8855937" y="2318400"/>
            <a:ext cx="3123967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pic>
        <p:nvPicPr>
          <p:cNvPr id="20" name="Graphic 19" descr="Right Arrow">
            <a:extLst>
              <a:ext uri="{FF2B5EF4-FFF2-40B4-BE49-F238E27FC236}">
                <a16:creationId xmlns:a16="http://schemas.microsoft.com/office/drawing/2014/main" id="{74A090BA-639F-4C16-9838-60A32BE3A1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285959" y="5505151"/>
            <a:ext cx="231463" cy="526908"/>
          </a:xfrm>
          <a:prstGeom prst="rect">
            <a:avLst/>
          </a:prstGeom>
        </p:spPr>
      </p:pic>
      <p:pic>
        <p:nvPicPr>
          <p:cNvPr id="21" name="Graphic 20" descr="Right Arrow">
            <a:extLst>
              <a:ext uri="{FF2B5EF4-FFF2-40B4-BE49-F238E27FC236}">
                <a16:creationId xmlns:a16="http://schemas.microsoft.com/office/drawing/2014/main" id="{DF58D762-A719-4FC3-BF9E-7B858F0D9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296778" y="5505151"/>
            <a:ext cx="231463" cy="5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390" y="1411200"/>
            <a:ext cx="11906489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2290" y="5842412"/>
            <a:ext cx="638918" cy="282486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3390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9007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44625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40243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79700" y="5842412"/>
            <a:ext cx="638918" cy="282486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435861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931479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7097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13950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22715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18332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409568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905186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00800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896413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392031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887649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83267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878885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374503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861356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70120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365738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356974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852592" y="5213823"/>
            <a:ext cx="396716" cy="28248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629038" y="3067051"/>
            <a:ext cx="1883569" cy="7867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683353" y="3507007"/>
            <a:ext cx="1774938" cy="314538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1A7A3E-FAE9-412E-9085-C5396DD58558}"/>
              </a:ext>
            </a:extLst>
          </p:cNvPr>
          <p:cNvSpPr/>
          <p:nvPr userDrawn="1"/>
        </p:nvSpPr>
        <p:spPr>
          <a:xfrm>
            <a:off x="407694" y="5611320"/>
            <a:ext cx="11986215" cy="136066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82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390" y="1411200"/>
            <a:ext cx="11906489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5FDB45C-8129-42FD-85BB-977F66FEA7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8561" y="3247554"/>
            <a:ext cx="1419985" cy="1893314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BC675B-B0CF-41E3-9A61-5C9C81858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8769" y="3247554"/>
            <a:ext cx="1788479" cy="982153"/>
          </a:xfrm>
        </p:spPr>
        <p:txBody>
          <a:bodyPr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199D9B2-D8DF-4F6F-9076-9976C85EA4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561" y="5320090"/>
            <a:ext cx="3408686" cy="25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83D3F97-C129-418E-B4E5-2791968790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58769" y="4277240"/>
            <a:ext cx="1788479" cy="344239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59091DF-E0B7-4867-B43C-3B02311C64A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49374" y="3247554"/>
            <a:ext cx="1419985" cy="1893314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89D4389-4870-4BAE-B233-955685FCBC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65085" y="3247554"/>
            <a:ext cx="1788479" cy="982153"/>
          </a:xfrm>
        </p:spPr>
        <p:txBody>
          <a:bodyPr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7F961F7-987F-4B95-AC48-08F4331BE9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4877" y="5320090"/>
            <a:ext cx="3408686" cy="25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86A8311-6FEF-4231-B5DD-80FA52F527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65085" y="4277240"/>
            <a:ext cx="1788479" cy="344239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A6A8345C-014C-4AD2-8529-29D0E8EECAB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960188" y="3247554"/>
            <a:ext cx="1419985" cy="1893314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C771BB0-7999-4A45-A6BB-56C98E978E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71400" y="3247554"/>
            <a:ext cx="1788479" cy="982153"/>
          </a:xfrm>
        </p:spPr>
        <p:txBody>
          <a:bodyPr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FC27C2C-A218-4626-9D04-ECC36D852E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51192" y="5320090"/>
            <a:ext cx="3408686" cy="25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5F0F321-195A-45FE-9F4E-2DE6EFF480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571400" y="4277240"/>
            <a:ext cx="1788479" cy="344239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31AFB6F-80F0-4E69-8E48-7431E3898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8769" y="4920196"/>
            <a:ext cx="1788479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115CE1DD-8B35-4422-9BB1-DB18FB6B5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65085" y="4920196"/>
            <a:ext cx="1788479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C174B088-E2BB-4A47-A4CE-403CAE014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71399" y="4920196"/>
            <a:ext cx="1788479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</p:spTree>
    <p:extLst>
      <p:ext uri="{BB962C8B-B14F-4D97-AF65-F5344CB8AC3E}">
        <p14:creationId xmlns:p14="http://schemas.microsoft.com/office/powerpoint/2010/main" val="3338642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390" y="1411200"/>
            <a:ext cx="11906489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B292F32-22A3-4DBC-93C9-F66C5F87D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390" y="5759331"/>
            <a:ext cx="1701000" cy="884176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AE8CF21-3DA6-45E6-9CB4-F48688C3B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390" y="6716627"/>
            <a:ext cx="1701000" cy="1008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BB809B-C7A4-40BB-A5F6-0692C7B3E7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94488" y="5759331"/>
            <a:ext cx="1701000" cy="884176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22DE8D-141C-4FC8-8690-DC69998755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94488" y="6716627"/>
            <a:ext cx="1701000" cy="1008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BFF2A50-B1BC-445F-AAF4-5EF044B5B2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35586" y="5759331"/>
            <a:ext cx="1701000" cy="884176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0ED32C1-427F-4852-93EF-04246DAB6E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35586" y="6716627"/>
            <a:ext cx="1701000" cy="1008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B8DDBCF-B9FF-412C-BB0A-F20DF81F3C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76684" y="5759331"/>
            <a:ext cx="1701000" cy="884176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5554625-705D-43C2-BB3F-07E4FB3A88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76684" y="6716627"/>
            <a:ext cx="1701000" cy="1008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95A6D51-51C5-4128-9C65-70256D07FE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17783" y="5759331"/>
            <a:ext cx="1701000" cy="884176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4020390-663C-426B-A32A-7DD435D354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17783" y="6716627"/>
            <a:ext cx="1701000" cy="1008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A5BFEA69-91F2-4BAB-BC3E-F4494C80995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3390" y="3145353"/>
            <a:ext cx="1701000" cy="2268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4D9A8C49-F2A0-4F67-A4E0-B5FBBE0A8DF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494488" y="3145353"/>
            <a:ext cx="1701000" cy="2268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622E18C4-0DBF-4C58-A1B6-1E6A1D52173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535586" y="3145353"/>
            <a:ext cx="1701000" cy="2268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0F58001D-98C8-4213-9315-4990EFFEFD8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576684" y="3145353"/>
            <a:ext cx="1701000" cy="2268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940802B1-FF22-4F45-8475-AB393E6CF883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17783" y="3145353"/>
            <a:ext cx="1701000" cy="2268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C2D6443-41AF-4535-B6F7-4BB6BE08976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58879" y="5759331"/>
            <a:ext cx="1701000" cy="884176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671736E-3711-4DA1-AF16-23EEC87C86C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58879" y="6716627"/>
            <a:ext cx="1701000" cy="1008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5" name="Picture Placeholder 15">
            <a:extLst>
              <a:ext uri="{FF2B5EF4-FFF2-40B4-BE49-F238E27FC236}">
                <a16:creationId xmlns:a16="http://schemas.microsoft.com/office/drawing/2014/main" id="{1FED522C-94B3-41E3-A83A-E03843DE75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658879" y="3145353"/>
            <a:ext cx="1701000" cy="2268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129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604800"/>
            <a:ext cx="11907000" cy="604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00" y="1612800"/>
            <a:ext cx="3780000" cy="70549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6627" y="1612801"/>
            <a:ext cx="3780473" cy="70542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0127" y="1612801"/>
            <a:ext cx="3780473" cy="70542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801600" cy="9490320"/>
          </a:xfrm>
          <a:solidFill>
            <a:schemeClr val="bg1">
              <a:lumMod val="95000"/>
            </a:schemeClr>
          </a:solidFill>
        </p:spPr>
        <p:txBody>
          <a:bodyPr tIns="0" rIns="540000" anchor="ctr"/>
          <a:lstStyle>
            <a:lvl1pPr marL="0" indent="0" algn="r">
              <a:buNone/>
              <a:defRPr/>
            </a:lvl1pPr>
          </a:lstStyle>
          <a:p>
            <a:r>
              <a:rPr lang="en-US" noProof="0" dirty="0"/>
              <a:t>Insert or Drag and Drop your Photo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D909C6-0E9A-451D-91FD-B891A0C803D7}"/>
              </a:ext>
            </a:extLst>
          </p:cNvPr>
          <p:cNvSpPr/>
          <p:nvPr userDrawn="1"/>
        </p:nvSpPr>
        <p:spPr>
          <a:xfrm>
            <a:off x="0" y="9492642"/>
            <a:ext cx="12801600" cy="10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9BD7F-717A-4177-BAD1-D798AE60FFD0}"/>
              </a:ext>
            </a:extLst>
          </p:cNvPr>
          <p:cNvSpPr/>
          <p:nvPr userDrawn="1"/>
        </p:nvSpPr>
        <p:spPr>
          <a:xfrm>
            <a:off x="0" y="9492641"/>
            <a:ext cx="12814200" cy="5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200" y="201600"/>
            <a:ext cx="5103000" cy="9072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Cover Title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987" y="7809894"/>
            <a:ext cx="4129427" cy="1051140"/>
          </a:xfrm>
          <a:noFill/>
        </p:spPr>
        <p:txBody>
          <a:bodyPr lIns="0" tIns="0" rIns="0" bIns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B74F7-DC44-48B1-8EF5-BD557540B4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7987" y="1070325"/>
            <a:ext cx="4129427" cy="3427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54445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604800"/>
            <a:ext cx="11907000" cy="604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00" y="1612800"/>
            <a:ext cx="2268000" cy="70549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62733" y="1613536"/>
            <a:ext cx="2268617" cy="70542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2483" y="1613536"/>
            <a:ext cx="2268617" cy="70542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2233" y="1607285"/>
            <a:ext cx="2268617" cy="70542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91983" y="1613536"/>
            <a:ext cx="2268617" cy="70542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604800"/>
            <a:ext cx="11907000" cy="604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600" y="1612800"/>
            <a:ext cx="5745600" cy="504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600" y="2217600"/>
            <a:ext cx="5745600" cy="64512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0FADEC-BFBD-4A6E-B51C-B0DFD4C80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07041" y="3060192"/>
            <a:ext cx="0" cy="36782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47312EC-14D6-4EE3-84DF-5BE8F35DD8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5000" y="1612800"/>
            <a:ext cx="5745600" cy="504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2E4423B-993A-4321-BD96-12519C601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2402" y="2214328"/>
            <a:ext cx="5758198" cy="6451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1881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801600" cy="9490320"/>
          </a:xfrm>
          <a:solidFill>
            <a:schemeClr val="bg1">
              <a:lumMod val="95000"/>
            </a:schemeClr>
          </a:solidFill>
        </p:spPr>
        <p:txBody>
          <a:bodyPr tIns="1116000" rIns="0" anchor="t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or Drag and Drop your Photo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D909C6-0E9A-451D-91FD-B891A0C803D7}"/>
              </a:ext>
            </a:extLst>
          </p:cNvPr>
          <p:cNvSpPr/>
          <p:nvPr userDrawn="1"/>
        </p:nvSpPr>
        <p:spPr>
          <a:xfrm>
            <a:off x="0" y="9492642"/>
            <a:ext cx="12801600" cy="10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9BD7F-717A-4177-BAD1-D798AE60FFD0}"/>
              </a:ext>
            </a:extLst>
          </p:cNvPr>
          <p:cNvSpPr/>
          <p:nvPr userDrawn="1"/>
        </p:nvSpPr>
        <p:spPr>
          <a:xfrm>
            <a:off x="0" y="9492641"/>
            <a:ext cx="12814200" cy="5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200" y="201600"/>
            <a:ext cx="5103000" cy="9072000"/>
          </a:xfrm>
          <a:solidFill>
            <a:schemeClr val="bg1"/>
          </a:solidFill>
          <a:ln>
            <a:noFill/>
          </a:ln>
        </p:spPr>
        <p:txBody>
          <a:bodyPr lIns="432000" tIns="72000" rIns="288000" bIns="2448000" anchor="b"/>
          <a:lstStyle>
            <a:lvl1pPr algn="l"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0136" y="6305809"/>
            <a:ext cx="3516850" cy="352800"/>
          </a:xfrm>
          <a:noFill/>
        </p:spPr>
        <p:txBody>
          <a:bodyPr lIns="0" tIns="0" rIns="0" bIns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F1D51-2F23-4712-A1F0-725B32B9F4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0136" y="6871406"/>
            <a:ext cx="3516850" cy="3528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DABCD1-5D5B-40B2-8066-B5C93CEEC1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0563" y="7437003"/>
            <a:ext cx="3516850" cy="352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902124-F995-42DE-9ABC-A56701198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7399" y="8001519"/>
            <a:ext cx="3518176" cy="3533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104743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F9ABA0-4960-4BBE-9249-3B9F526B543D}"/>
              </a:ext>
            </a:extLst>
          </p:cNvPr>
          <p:cNvSpPr/>
          <p:nvPr userDrawn="1"/>
        </p:nvSpPr>
        <p:spPr>
          <a:xfrm>
            <a:off x="0" y="0"/>
            <a:ext cx="12814200" cy="9482561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200" y="4429459"/>
            <a:ext cx="5103000" cy="2520000"/>
          </a:xfrm>
          <a:solidFill>
            <a:schemeClr val="bg1"/>
          </a:solidFill>
          <a:ln>
            <a:noFill/>
          </a:ln>
        </p:spPr>
        <p:txBody>
          <a:bodyPr lIns="180000" tIns="72000" rIns="180000" bIns="72000" anchor="ctr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Cover Title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00" y="7167577"/>
            <a:ext cx="5103000" cy="1171243"/>
          </a:xfrm>
          <a:solidFill>
            <a:schemeClr val="bg1"/>
          </a:solidFill>
        </p:spPr>
        <p:txBody>
          <a:bodyPr lIns="180000" tIns="72000" rIns="180000" bIns="72000" anchor="ctr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14E411-DCD8-47C4-8385-C03FBB18B180}"/>
              </a:ext>
            </a:extLst>
          </p:cNvPr>
          <p:cNvSpPr/>
          <p:nvPr userDrawn="1"/>
        </p:nvSpPr>
        <p:spPr>
          <a:xfrm>
            <a:off x="0" y="9492642"/>
            <a:ext cx="12801600" cy="10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F3746-E60B-4321-998E-07F04440CEAC}"/>
              </a:ext>
            </a:extLst>
          </p:cNvPr>
          <p:cNvSpPr/>
          <p:nvPr userDrawn="1"/>
        </p:nvSpPr>
        <p:spPr>
          <a:xfrm>
            <a:off x="0" y="9492641"/>
            <a:ext cx="12814200" cy="5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grpSp>
        <p:nvGrpSpPr>
          <p:cNvPr id="8" name="Group 7" descr="Accent image brackets&#10;">
            <a:extLst>
              <a:ext uri="{FF2B5EF4-FFF2-40B4-BE49-F238E27FC236}">
                <a16:creationId xmlns:a16="http://schemas.microsoft.com/office/drawing/2014/main" id="{C76F92B7-6C7B-47FA-99F4-C2B7B3F6D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51200" y="201600"/>
            <a:ext cx="5103000" cy="9097200"/>
            <a:chOff x="408650" y="404285"/>
            <a:chExt cx="4330700" cy="3164637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3C768717-8441-4105-AF79-95C8C7634CEF}"/>
                </a:ext>
              </a:extLst>
            </p:cNvPr>
            <p:cNvSpPr/>
            <p:nvPr/>
          </p:nvSpPr>
          <p:spPr>
            <a:xfrm>
              <a:off x="408650" y="3386488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7" noProof="0" dirty="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0AF2D9B2-503F-41FB-981B-EBBEF4D0D01D}"/>
                </a:ext>
              </a:extLst>
            </p:cNvPr>
            <p:cNvSpPr/>
            <p:nvPr/>
          </p:nvSpPr>
          <p:spPr>
            <a:xfrm flipV="1">
              <a:off x="408650" y="404285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7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5071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AE6A42-8962-4702-8E68-FB78280BAD08}"/>
              </a:ext>
            </a:extLst>
          </p:cNvPr>
          <p:cNvSpPr/>
          <p:nvPr userDrawn="1"/>
        </p:nvSpPr>
        <p:spPr>
          <a:xfrm>
            <a:off x="0" y="-1"/>
            <a:ext cx="12801600" cy="8418831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8660" y="229456"/>
            <a:ext cx="5103000" cy="80136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5447" y="6772060"/>
            <a:ext cx="4129427" cy="1051140"/>
          </a:xfrm>
          <a:noFill/>
        </p:spPr>
        <p:txBody>
          <a:bodyPr lIns="0" tIns="0" rIns="0" bIns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484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54DF6A-4172-4D5F-A3ED-02BB36DE79DA}"/>
              </a:ext>
            </a:extLst>
          </p:cNvPr>
          <p:cNvSpPr/>
          <p:nvPr userDrawn="1"/>
        </p:nvSpPr>
        <p:spPr>
          <a:xfrm>
            <a:off x="0" y="0"/>
            <a:ext cx="12801600" cy="8418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F07348F-72DF-4462-A032-32D81AA8F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941" y="3691126"/>
            <a:ext cx="5090613" cy="4525457"/>
          </a:xfrm>
          <a:solidFill>
            <a:schemeClr val="bg1"/>
          </a:solidFill>
        </p:spPr>
        <p:txBody>
          <a:bodyPr lIns="457200" tIns="18288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1CBEE8-3214-4A3C-B723-D07BA080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41" y="640080"/>
            <a:ext cx="5090613" cy="3051045"/>
          </a:xfrm>
          <a:solidFill>
            <a:schemeClr val="bg1"/>
          </a:solidFill>
        </p:spPr>
        <p:txBody>
          <a:bodyPr lIns="457200" bIns="182880"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55B4F8-B74A-49D7-8E56-9627BCFF6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640081"/>
            <a:ext cx="7209313" cy="75653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98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54DF6A-4172-4D5F-A3ED-02BB36DE79DA}"/>
              </a:ext>
            </a:extLst>
          </p:cNvPr>
          <p:cNvSpPr/>
          <p:nvPr userDrawn="1"/>
        </p:nvSpPr>
        <p:spPr>
          <a:xfrm>
            <a:off x="0" y="0"/>
            <a:ext cx="12801600" cy="8418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F07348F-72DF-4462-A032-32D81AA8F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941" y="3691126"/>
            <a:ext cx="5090613" cy="4525457"/>
          </a:xfrm>
          <a:solidFill>
            <a:schemeClr val="bg1"/>
          </a:solidFill>
        </p:spPr>
        <p:txBody>
          <a:bodyPr lIns="457200" tIns="18288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1CBEE8-3214-4A3C-B723-D07BA080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41" y="640080"/>
            <a:ext cx="5090613" cy="3051045"/>
          </a:xfrm>
          <a:solidFill>
            <a:schemeClr val="bg1"/>
          </a:solidFill>
        </p:spPr>
        <p:txBody>
          <a:bodyPr lIns="457200" bIns="182880"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42253A3-E01E-4F41-A614-A428B7D36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640081"/>
            <a:ext cx="7209313" cy="75653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384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801600" cy="8418830"/>
          </a:xfrm>
          <a:solidFill>
            <a:schemeClr val="bg1">
              <a:lumMod val="95000"/>
            </a:schemeClr>
          </a:solidFill>
        </p:spPr>
        <p:txBody>
          <a:bodyPr lIns="576000" tIns="0" rIns="36000" bIns="0" anchor="ctr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Insert or Drag and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8660" y="229456"/>
            <a:ext cx="5103000" cy="80136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5447" y="6772060"/>
            <a:ext cx="4129427" cy="1051140"/>
          </a:xfrm>
          <a:noFill/>
        </p:spPr>
        <p:txBody>
          <a:bodyPr lIns="0" tIns="0" rIns="0" bIns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2A84B62-AFF6-45B7-8ACB-FE91AB69BF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5447" y="1070327"/>
            <a:ext cx="4129427" cy="26208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896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Content,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54DF6A-4172-4D5F-A3ED-02BB36DE79DA}"/>
              </a:ext>
            </a:extLst>
          </p:cNvPr>
          <p:cNvSpPr/>
          <p:nvPr userDrawn="1"/>
        </p:nvSpPr>
        <p:spPr>
          <a:xfrm>
            <a:off x="0" y="0"/>
            <a:ext cx="12801600" cy="8418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8660" y="229456"/>
            <a:ext cx="5103000" cy="80136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Your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5447" y="6772060"/>
            <a:ext cx="4129427" cy="1051140"/>
          </a:xfrm>
          <a:noFill/>
        </p:spPr>
        <p:txBody>
          <a:bodyPr lIns="0" tIns="0" rIns="0" bIns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B9EDE4C-506D-4501-A8C1-766F17FB5C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5446" y="1070327"/>
            <a:ext cx="1965600" cy="26208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A359302-DDE8-41C2-8232-50B1223BEA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99274" y="1070327"/>
            <a:ext cx="1965600" cy="26208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5D864-7312-481A-A5DD-E3B6C5B41B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040" y="4658359"/>
            <a:ext cx="6667500" cy="358469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20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1898370-0247-41A8-AF7A-6DD67D2AED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390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97E4DC3-72E4-4678-9EB9-18EF75AE1A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390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10443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0443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67495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67495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4548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24548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281600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5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281600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DE1E570-14DE-42F6-9DDD-49752C3ACA3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7990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175043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632095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089148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5B90C43A-E202-44D5-87CB-BD25DE6EF5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546200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390" y="1411200"/>
            <a:ext cx="11906489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644FE3AF-A04D-4D49-BDFD-FAF66D921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00148" y="5081292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EAC46016-1B95-4163-8EAA-252BE4B86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63395" y="5081292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EC09029D-7190-452C-92D6-6B055D055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8990" y="5081292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78798274-03F6-4FD0-93AB-82A31D0A2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86043" y="5081292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1E3DDEC1-3507-486F-8CCF-7F1E9EB81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36900" y="5081292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</p:spTree>
    <p:extLst>
      <p:ext uri="{BB962C8B-B14F-4D97-AF65-F5344CB8AC3E}">
        <p14:creationId xmlns:p14="http://schemas.microsoft.com/office/powerpoint/2010/main" val="175832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1200" y="201597"/>
            <a:ext cx="4914001" cy="9072000"/>
          </a:xfrm>
          <a:solidFill>
            <a:schemeClr val="bg1">
              <a:lumMod val="95000"/>
            </a:schemeClr>
          </a:solidFill>
        </p:spPr>
        <p:txBody>
          <a:bodyPr lIns="576000" tIns="0" rIns="36000" bIns="0" anchor="ctr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Insert or Drag and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495" y="604800"/>
            <a:ext cx="6993105" cy="604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67495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67495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4548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24548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281600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281600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632095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089148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5B90C43A-E202-44D5-87CB-BD25DE6EF5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546200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67074" y="1411200"/>
            <a:ext cx="6992805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A98AF6-5DA1-4AA4-9068-753B7B67CCD9}"/>
              </a:ext>
            </a:extLst>
          </p:cNvPr>
          <p:cNvGrpSpPr/>
          <p:nvPr userDrawn="1"/>
        </p:nvGrpSpPr>
        <p:grpSpPr>
          <a:xfrm>
            <a:off x="340199" y="453597"/>
            <a:ext cx="4536000" cy="8568000"/>
            <a:chOff x="180000" y="180000"/>
            <a:chExt cx="4330700" cy="6292683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7" noProof="0" dirty="0"/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7" noProof="0" dirty="0"/>
            </a:p>
          </p:txBody>
        </p:sp>
      </p:grpSp>
      <p:sp>
        <p:nvSpPr>
          <p:cNvPr id="24" name="Rectangle 6">
            <a:extLst>
              <a:ext uri="{FF2B5EF4-FFF2-40B4-BE49-F238E27FC236}">
                <a16:creationId xmlns:a16="http://schemas.microsoft.com/office/drawing/2014/main" id="{3E24480B-1EA1-4618-A14A-DFF8FA263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36900" y="5081292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043B620A-4118-4E00-9D79-5BD4C87DC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00148" y="5081292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612097E6-9559-4AEF-968E-6C2F89163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63395" y="5081292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</p:spTree>
    <p:extLst>
      <p:ext uri="{BB962C8B-B14F-4D97-AF65-F5344CB8AC3E}">
        <p14:creationId xmlns:p14="http://schemas.microsoft.com/office/powerpoint/2010/main" val="276864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1200" y="201597"/>
            <a:ext cx="4914001" cy="9072000"/>
          </a:xfrm>
          <a:solidFill>
            <a:schemeClr val="bg1">
              <a:lumMod val="95000"/>
            </a:schemeClr>
          </a:solidFill>
        </p:spPr>
        <p:txBody>
          <a:bodyPr lIns="576000" tIns="0" rIns="36000" bIns="0" anchor="ctr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Insert or Drag and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495" y="604800"/>
            <a:ext cx="6993105" cy="604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27507" y="3126311"/>
            <a:ext cx="1965600" cy="504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27507" y="3810227"/>
            <a:ext cx="1965600" cy="504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394279" y="3126311"/>
            <a:ext cx="1965600" cy="504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394279" y="3810227"/>
            <a:ext cx="1965600" cy="504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86509" y="3126311"/>
            <a:ext cx="1280827" cy="1707769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953280" y="3126311"/>
            <a:ext cx="1280827" cy="1707769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67074" y="1411200"/>
            <a:ext cx="6992805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A98AF6-5DA1-4AA4-9068-753B7B67CCD9}"/>
              </a:ext>
            </a:extLst>
          </p:cNvPr>
          <p:cNvGrpSpPr/>
          <p:nvPr userDrawn="1"/>
        </p:nvGrpSpPr>
        <p:grpSpPr>
          <a:xfrm>
            <a:off x="340199" y="453597"/>
            <a:ext cx="4536000" cy="8568000"/>
            <a:chOff x="180000" y="180000"/>
            <a:chExt cx="4330700" cy="6292683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7" noProof="0" dirty="0"/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7" noProof="0" dirty="0"/>
            </a:p>
          </p:txBody>
        </p:sp>
      </p:grp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8A88076-4208-4A97-A015-3DFBFCC94A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27507" y="5403716"/>
            <a:ext cx="1965600" cy="504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0468E64-5403-40FE-84BE-184FCF30EA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827507" y="6087633"/>
            <a:ext cx="1965600" cy="504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D0CF6241-B0D3-4D20-B605-DD302BA1D6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394279" y="5403716"/>
            <a:ext cx="1965600" cy="504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711DB09A-A42D-4902-AF3E-5D0DC168C28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394279" y="6087633"/>
            <a:ext cx="1965600" cy="504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E96186ED-3118-47CD-987B-87DECE43F025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386509" y="5403717"/>
            <a:ext cx="1280827" cy="1707769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BF2BC07A-75E7-4434-B71D-F48A7ADA804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953280" y="5403717"/>
            <a:ext cx="1280827" cy="1707769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CEDEC4EC-1B7D-4C30-9BDC-ED714BC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27507" y="4636797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61B31970-0B46-450B-916F-74D6DEF9B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13179" y="4636797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950320AF-7644-49E1-9D16-705477139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27507" y="6909729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D36D919E-E710-495F-8E8C-3A987E502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13179" y="6909729"/>
            <a:ext cx="1927800" cy="2016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</p:spTree>
    <p:extLst>
      <p:ext uri="{BB962C8B-B14F-4D97-AF65-F5344CB8AC3E}">
        <p14:creationId xmlns:p14="http://schemas.microsoft.com/office/powerpoint/2010/main" val="98065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BB9D81-6871-4A9D-BF45-2D079E803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39" y="1136937"/>
            <a:ext cx="12104962" cy="7903539"/>
          </a:xfrm>
          <a:prstGeom prst="rect">
            <a:avLst/>
          </a:prstGeom>
        </p:spPr>
      </p:pic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7C80831-068A-4F76-B718-3D893A2E5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78185" y="1757567"/>
            <a:ext cx="7323414" cy="5509580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your Screen Design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9" y="5538084"/>
            <a:ext cx="4177598" cy="276726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CA0D6D2-4DA0-4AEE-95C1-E8BDD0515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00" y="604800"/>
            <a:ext cx="4169587" cy="604800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450DC-177B-4710-8122-B192B58AB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056" y="3589338"/>
            <a:ext cx="4178855" cy="1697990"/>
          </a:xfrm>
        </p:spPr>
        <p:txBody>
          <a:bodyPr anchor="b"/>
          <a:lstStyle>
            <a:lvl1pPr marL="0" indent="0">
              <a:buNone/>
              <a:defRPr sz="2800">
                <a:latin typeface="+mj-lt"/>
              </a:defRPr>
            </a:lvl1pPr>
            <a:lvl2pPr marL="266700" indent="0">
              <a:buNone/>
              <a:defRPr>
                <a:latin typeface="+mj-lt"/>
              </a:defRPr>
            </a:lvl2pPr>
            <a:lvl3pPr marL="542925" indent="0">
              <a:buNone/>
              <a:defRPr>
                <a:latin typeface="+mj-lt"/>
              </a:defRPr>
            </a:lvl3pPr>
            <a:lvl4pPr marL="809625" indent="0">
              <a:buNone/>
              <a:defRPr>
                <a:latin typeface="+mj-lt"/>
              </a:defRPr>
            </a:lvl4pPr>
            <a:lvl5pPr marL="1076325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noProof="0"/>
              <a:t>Emphasized Text</a:t>
            </a:r>
          </a:p>
        </p:txBody>
      </p:sp>
    </p:spTree>
    <p:extLst>
      <p:ext uri="{BB962C8B-B14F-4D97-AF65-F5344CB8AC3E}">
        <p14:creationId xmlns:p14="http://schemas.microsoft.com/office/powerpoint/2010/main" val="419701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10443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0443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67495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67495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4548" y="5560005"/>
            <a:ext cx="2079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24548" y="6448165"/>
            <a:ext cx="2079000" cy="1008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175043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632095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089148" y="2774080"/>
            <a:ext cx="1549800" cy="20664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390" y="1411200"/>
            <a:ext cx="11906489" cy="504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FB96B7-45A3-4381-89C2-4A31A565F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86043" y="2299360"/>
            <a:ext cx="6841905" cy="2983532"/>
            <a:chOff x="2843850" y="1642400"/>
            <a:chExt cx="1836000" cy="2131094"/>
          </a:xfrm>
        </p:grpSpPr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57C639D3-D14E-4739-A805-8BD1EE3723AB}"/>
                </a:ext>
              </a:extLst>
            </p:cNvPr>
            <p:cNvSpPr/>
            <p:nvPr/>
          </p:nvSpPr>
          <p:spPr>
            <a:xfrm>
              <a:off x="2843850" y="3629494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7" noProof="0" dirty="0"/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3552379E-CA58-42E4-929B-E0CDE195CFB4}"/>
                </a:ext>
              </a:extLst>
            </p:cNvPr>
            <p:cNvSpPr/>
            <p:nvPr/>
          </p:nvSpPr>
          <p:spPr>
            <a:xfrm flipV="1">
              <a:off x="2843850" y="1642400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7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8397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4608B7-DD3E-4FE7-99F3-5F9903CF962C}"/>
              </a:ext>
            </a:extLst>
          </p:cNvPr>
          <p:cNvSpPr/>
          <p:nvPr userDrawn="1"/>
        </p:nvSpPr>
        <p:spPr>
          <a:xfrm>
            <a:off x="11978465" y="8576656"/>
            <a:ext cx="567000" cy="756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14CD90-8DA5-4100-A913-BD3783FA44B9}"/>
              </a:ext>
            </a:extLst>
          </p:cNvPr>
          <p:cNvSpPr/>
          <p:nvPr userDrawn="1"/>
        </p:nvSpPr>
        <p:spPr>
          <a:xfrm>
            <a:off x="0" y="9492642"/>
            <a:ext cx="12801600" cy="1085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604800"/>
            <a:ext cx="11907000" cy="60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589" y="1781092"/>
            <a:ext cx="11907000" cy="6524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44474" y="9083196"/>
            <a:ext cx="4320540" cy="28854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STUDIU DE FEZABILITATE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79903" y="8699070"/>
            <a:ext cx="564125" cy="511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 b="1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7520FF-02C3-4FC8-9DD4-6FD4DAE01FE9}"/>
              </a:ext>
            </a:extLst>
          </p:cNvPr>
          <p:cNvCxnSpPr>
            <a:cxnSpLocks/>
          </p:cNvCxnSpPr>
          <p:nvPr userDrawn="1"/>
        </p:nvCxnSpPr>
        <p:spPr>
          <a:xfrm>
            <a:off x="11978465" y="9492269"/>
            <a:ext cx="567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948D9BA-F531-48FF-BE31-0248EF5CC454}"/>
              </a:ext>
            </a:extLst>
          </p:cNvPr>
          <p:cNvSpPr/>
          <p:nvPr userDrawn="1"/>
        </p:nvSpPr>
        <p:spPr>
          <a:xfrm>
            <a:off x="0" y="9492641"/>
            <a:ext cx="11793600" cy="5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37404C-CCC9-46CA-A9D3-525E2E6FC73B}"/>
              </a:ext>
            </a:extLst>
          </p:cNvPr>
          <p:cNvGrpSpPr/>
          <p:nvPr userDrawn="1"/>
        </p:nvGrpSpPr>
        <p:grpSpPr>
          <a:xfrm>
            <a:off x="8590547" y="8582607"/>
            <a:ext cx="3174467" cy="448273"/>
            <a:chOff x="1985170" y="1950690"/>
            <a:chExt cx="2173095" cy="523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EB3BD8-4375-44FB-9E9D-0FB76CBA224D}"/>
                </a:ext>
              </a:extLst>
            </p:cNvPr>
            <p:cNvSpPr/>
            <p:nvPr/>
          </p:nvSpPr>
          <p:spPr>
            <a:xfrm>
              <a:off x="1985170" y="1950690"/>
              <a:ext cx="2173095" cy="523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none" anchor="ctr">
              <a:noAutofit/>
            </a:bodyPr>
            <a:lstStyle/>
            <a:p>
              <a:pPr algn="ctr"/>
              <a:r>
                <a:rPr lang="en-US" sz="1200" b="1" noProof="0" dirty="0">
                  <a:solidFill>
                    <a:schemeClr val="bg1"/>
                  </a:solidFill>
                  <a:latin typeface="+mj-lt"/>
                </a:rPr>
                <a:t>CHROM ART AND ARCHITECTS S.R.L.</a:t>
              </a:r>
              <a:endParaRPr lang="en-US" sz="1200" noProof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BCC973EA-C8AF-4B29-93CC-A9F4F15E238E}"/>
                </a:ext>
              </a:extLst>
            </p:cNvPr>
            <p:cNvSpPr/>
            <p:nvPr/>
          </p:nvSpPr>
          <p:spPr>
            <a:xfrm flipV="1">
              <a:off x="2087087" y="2034539"/>
              <a:ext cx="203115" cy="177761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0" r:id="rId10"/>
    <p:sldLayoutId id="2147483652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56" r:id="rId19"/>
    <p:sldLayoutId id="2147483657" r:id="rId20"/>
    <p:sldLayoutId id="2147483653" r:id="rId21"/>
    <p:sldLayoutId id="2147483654" r:id="rId22"/>
    <p:sldLayoutId id="2147483679" r:id="rId23"/>
    <p:sldLayoutId id="2147483655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○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30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4.png"/><Relationship Id="rId1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microsoft.com/office/2007/relationships/hdphoto" Target="../media/hdphoto9.wdp"/><Relationship Id="rId17" Type="http://schemas.openxmlformats.org/officeDocument/2006/relationships/image" Target="../media/image46.png"/><Relationship Id="rId2" Type="http://schemas.openxmlformats.org/officeDocument/2006/relationships/image" Target="../media/image35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2.svg"/><Relationship Id="rId4" Type="http://schemas.microsoft.com/office/2007/relationships/hdphoto" Target="../media/hdphoto8.wdp"/><Relationship Id="rId9" Type="http://schemas.openxmlformats.org/officeDocument/2006/relationships/image" Target="../media/image41.png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Long wooden tunnel">
            <a:extLst>
              <a:ext uri="{FF2B5EF4-FFF2-40B4-BE49-F238E27FC236}">
                <a16:creationId xmlns:a16="http://schemas.microsoft.com/office/drawing/2014/main" id="{26BCC204-42D7-4F58-B6DF-AB0501ACD7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624720B-51E1-474D-90C6-CD74ED1DA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8800" y="1515600"/>
            <a:ext cx="4860000" cy="6498000"/>
            <a:chOff x="408650" y="404285"/>
            <a:chExt cx="4330700" cy="3164637"/>
          </a:xfrm>
        </p:grpSpPr>
        <p:sp>
          <p:nvSpPr>
            <p:cNvPr id="110" name="Rectangle 6">
              <a:extLst>
                <a:ext uri="{FF2B5EF4-FFF2-40B4-BE49-F238E27FC236}">
                  <a16:creationId xmlns:a16="http://schemas.microsoft.com/office/drawing/2014/main" id="{E4561AC7-2339-461B-BFF9-BEBEF609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08650" y="3386488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6">
              <a:extLst>
                <a:ext uri="{FF2B5EF4-FFF2-40B4-BE49-F238E27FC236}">
                  <a16:creationId xmlns:a16="http://schemas.microsoft.com/office/drawing/2014/main" id="{6FFCCB15-66C7-4E86-BF09-14C5B156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408650" y="404285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" t="-317" r="26000" b="1252"/>
          <a:stretch/>
        </p:blipFill>
        <p:spPr>
          <a:xfrm>
            <a:off x="0" y="-30481"/>
            <a:ext cx="12801600" cy="9639391"/>
          </a:xfrm>
          <a:prstGeom prst="rect">
            <a:avLst/>
          </a:prstGeom>
        </p:spPr>
      </p:pic>
      <p:grpSp>
        <p:nvGrpSpPr>
          <p:cNvPr id="4" name="Group 3" descr="Logo Placeholder">
            <a:extLst>
              <a:ext uri="{FF2B5EF4-FFF2-40B4-BE49-F238E27FC236}">
                <a16:creationId xmlns:a16="http://schemas.microsoft.com/office/drawing/2014/main" id="{15BDFF4F-F29E-432C-8919-538354CC3582}"/>
              </a:ext>
            </a:extLst>
          </p:cNvPr>
          <p:cNvGrpSpPr/>
          <p:nvPr/>
        </p:nvGrpSpPr>
        <p:grpSpPr>
          <a:xfrm>
            <a:off x="448800" y="4142173"/>
            <a:ext cx="4860000" cy="523220"/>
            <a:chOff x="1985170" y="1950690"/>
            <a:chExt cx="2173095" cy="5232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906931-C069-4BF7-9D34-6BD0A441F1D0}"/>
                </a:ext>
              </a:extLst>
            </p:cNvPr>
            <p:cNvSpPr/>
            <p:nvPr/>
          </p:nvSpPr>
          <p:spPr>
            <a:xfrm>
              <a:off x="1985170" y="1950690"/>
              <a:ext cx="217309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S.C. CHROM ART AN ARCHITECTS S.R.L.</a:t>
              </a:r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FA7AA601-65CC-44E2-A893-84390726E282}"/>
                </a:ext>
              </a:extLst>
            </p:cNvPr>
            <p:cNvSpPr/>
            <p:nvPr/>
          </p:nvSpPr>
          <p:spPr>
            <a:xfrm flipV="1">
              <a:off x="2087087" y="2034539"/>
              <a:ext cx="203115" cy="177761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800" y="4783496"/>
            <a:ext cx="12048000" cy="1800000"/>
          </a:xfrm>
        </p:spPr>
        <p:txBody>
          <a:bodyPr/>
          <a:lstStyle/>
          <a:p>
            <a:r>
              <a:rPr lang="en-US" dirty="0">
                <a:latin typeface="TechnicBold" panose="00000400000000000000" pitchFamily="2" charset="2"/>
              </a:rPr>
              <a:t>INFIINTARE CLADIRE SCOALA  MOSNITA NOUA IN REGIM P+1E SI IMPREJMUIRE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680" y="6973072"/>
            <a:ext cx="5103000" cy="1171243"/>
          </a:xfrm>
        </p:spPr>
        <p:txBody>
          <a:bodyPr/>
          <a:lstStyle/>
          <a:p>
            <a:r>
              <a:rPr lang="en-US" dirty="0"/>
              <a:t>STUDIU DE FEZABILIATATE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4306" y="456042"/>
            <a:ext cx="5468000" cy="7875158"/>
          </a:xfrm>
        </p:spPr>
        <p:txBody>
          <a:bodyPr/>
          <a:lstStyle/>
          <a:p>
            <a:r>
              <a:rPr lang="en-US" dirty="0"/>
              <a:t>TERENUL STUDIAT - CARACTERISTICI:</a:t>
            </a:r>
          </a:p>
          <a:p>
            <a:endParaRPr lang="en-US" dirty="0"/>
          </a:p>
          <a:p>
            <a:pPr lvl="1"/>
            <a:r>
              <a:rPr lang="en-US" dirty="0"/>
              <a:t>TEREN AMPLASAT IN NORDUL LOCALITATII MOSNITA NOUA</a:t>
            </a:r>
          </a:p>
          <a:p>
            <a:pPr lvl="1"/>
            <a:r>
              <a:rPr lang="en-US" dirty="0"/>
              <a:t>NUMAR CF 405822</a:t>
            </a:r>
          </a:p>
          <a:p>
            <a:pPr lvl="1"/>
            <a:r>
              <a:rPr lang="en-US" dirty="0"/>
              <a:t>SUPRAFATA TEREN = 4983 MP</a:t>
            </a:r>
          </a:p>
          <a:p>
            <a:pPr lvl="1"/>
            <a:r>
              <a:rPr lang="en-US" dirty="0"/>
              <a:t>ORIENTARE FATA DE PUNCTELE CARDINALE :</a:t>
            </a:r>
          </a:p>
          <a:p>
            <a:pPr lvl="2"/>
            <a:r>
              <a:rPr lang="en-US" dirty="0"/>
              <a:t>LATURILE SCURTE PE DIRECTIA NE/SV</a:t>
            </a:r>
          </a:p>
          <a:p>
            <a:pPr lvl="2"/>
            <a:r>
              <a:rPr lang="en-US" dirty="0"/>
              <a:t>LATURILE LUNGI PE DIRECTIA  SE/NV</a:t>
            </a:r>
          </a:p>
          <a:p>
            <a:r>
              <a:rPr lang="en-US" sz="2000" dirty="0"/>
              <a:t>REGIMUL TEHNIC AL TERENULUI</a:t>
            </a:r>
          </a:p>
          <a:p>
            <a:pPr lvl="2"/>
            <a:r>
              <a:rPr lang="en-US" dirty="0"/>
              <a:t>PROCENTUL DE OCUPARE REALIZABIL = 40 %</a:t>
            </a:r>
          </a:p>
          <a:p>
            <a:pPr lvl="2"/>
            <a:r>
              <a:rPr lang="en-US" dirty="0"/>
              <a:t>COEFICIENTUL DE UTILIZARE A TERENULUI = 2,0</a:t>
            </a:r>
          </a:p>
          <a:p>
            <a:pPr lvl="2"/>
            <a:r>
              <a:rPr lang="en-US" dirty="0"/>
              <a:t>REGIMUL DE INALTIME MAXIM ADMIS -  P+3E+M</a:t>
            </a:r>
          </a:p>
          <a:p>
            <a:pPr marL="542925" lvl="2" indent="0">
              <a:buNone/>
            </a:pPr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D59A0-56C1-48D2-8571-55FF862D5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4360" y="7580386"/>
            <a:ext cx="1757894" cy="750814"/>
          </a:xfrm>
        </p:spPr>
        <p:txBody>
          <a:bodyPr/>
          <a:lstStyle/>
          <a:p>
            <a:r>
              <a:rPr lang="en-US" dirty="0"/>
              <a:t>Summary tagline or sub-headline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05749" y="117566"/>
            <a:ext cx="5738279" cy="8213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38" y="456042"/>
            <a:ext cx="4347059" cy="4205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38" y="4820194"/>
            <a:ext cx="4369906" cy="3352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01" y="3989785"/>
            <a:ext cx="3543812" cy="41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66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metal book shelves drawings on a ceiling">
            <a:extLst>
              <a:ext uri="{FF2B5EF4-FFF2-40B4-BE49-F238E27FC236}">
                <a16:creationId xmlns:a16="http://schemas.microsoft.com/office/drawing/2014/main" id="{8FDCC8BE-5223-4CB6-8D1A-CF93D6365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373298"/>
            <a:ext cx="12192000" cy="601005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B08D19-26C2-431E-9138-F390BDD0F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4000" y="1535497"/>
            <a:ext cx="4860000" cy="5724000"/>
          </a:xfrm>
        </p:spPr>
        <p:txBody>
          <a:bodyPr/>
          <a:lstStyle/>
          <a:p>
            <a:r>
              <a:rPr lang="en-US" sz="4000" dirty="0"/>
              <a:t>CONCEPTUL SPATIAL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A726CC1-B260-4FE5-87C1-F6F4BC6F2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286" y="5868570"/>
            <a:ext cx="4129427" cy="1051140"/>
          </a:xfrm>
        </p:spPr>
        <p:txBody>
          <a:bodyPr/>
          <a:lstStyle/>
          <a:p>
            <a:endParaRPr lang="en-US" noProof="1"/>
          </a:p>
          <a:p>
            <a:r>
              <a:rPr lang="en-US" noProof="1"/>
              <a:t>FUNCTIUNILE INTERIOARE SI ORGANIZAREA LOR SPATIALA</a:t>
            </a:r>
          </a:p>
        </p:txBody>
      </p:sp>
      <p:pic>
        <p:nvPicPr>
          <p:cNvPr id="13" name="Picture Placeholder 12" descr="image of blueprint drawing">
            <a:extLst>
              <a:ext uri="{FF2B5EF4-FFF2-40B4-BE49-F238E27FC236}">
                <a16:creationId xmlns:a16="http://schemas.microsoft.com/office/drawing/2014/main" id="{5B202DF4-C175-4E49-B8FA-60E2FD7987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606" y="2138082"/>
            <a:ext cx="3932788" cy="1868074"/>
          </a:xfr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0600985-B2DF-4BDC-A233-B58FEEFD0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58650" y="4185919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5F0C7C-308A-40B5-BDB9-10CCBC23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758650" y="1775885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EBB80-2E0B-4A8B-8903-78DB389C5A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CDD0B-55B2-4C56-A95D-0116EAD85A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98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1CD59A0-56C1-48D2-8571-55FF862D5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4360" y="7580386"/>
            <a:ext cx="1757894" cy="750814"/>
          </a:xfrm>
        </p:spPr>
        <p:txBody>
          <a:bodyPr/>
          <a:lstStyle/>
          <a:p>
            <a:r>
              <a:rPr lang="en-US" dirty="0"/>
              <a:t>Summary tagline or sub-headline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05749" y="117566"/>
            <a:ext cx="5738279" cy="8213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7309" r="3596" b="8773"/>
          <a:stretch/>
        </p:blipFill>
        <p:spPr>
          <a:xfrm>
            <a:off x="6842344" y="195765"/>
            <a:ext cx="5665087" cy="8057236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530903" y="456042"/>
            <a:ext cx="6274846" cy="7875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TERENUL STUDIAT - CARACTERISTICI:</a:t>
            </a:r>
          </a:p>
          <a:p>
            <a:endParaRPr lang="en-US" dirty="0"/>
          </a:p>
          <a:p>
            <a:pPr lvl="1"/>
            <a:r>
              <a:rPr lang="en-US" dirty="0"/>
              <a:t>TEREN AMPLASAT IN NORDUL LOCALITATII MOSNITA NOUA</a:t>
            </a:r>
          </a:p>
          <a:p>
            <a:pPr lvl="1"/>
            <a:r>
              <a:rPr lang="en-US" dirty="0"/>
              <a:t>NUMAR CF 405822</a:t>
            </a:r>
          </a:p>
          <a:p>
            <a:pPr lvl="1"/>
            <a:r>
              <a:rPr lang="en-US" dirty="0"/>
              <a:t>SUPRAFATA TEREN = 4983 MP</a:t>
            </a:r>
          </a:p>
          <a:p>
            <a:pPr lvl="1"/>
            <a:r>
              <a:rPr lang="en-US" dirty="0"/>
              <a:t>ORIENTARE FATA DE PUNCTELE CARDINALE :</a:t>
            </a:r>
          </a:p>
          <a:p>
            <a:pPr lvl="2"/>
            <a:r>
              <a:rPr lang="en-US" dirty="0"/>
              <a:t>LATURILE SCURTE PE DIRECTIA NE/SV</a:t>
            </a:r>
          </a:p>
          <a:p>
            <a:pPr lvl="2"/>
            <a:r>
              <a:rPr lang="en-US" dirty="0"/>
              <a:t>LATURILE LUNGI PE DIRECTIA  SE/NV</a:t>
            </a:r>
          </a:p>
          <a:p>
            <a:r>
              <a:rPr lang="en-US" sz="2000" dirty="0"/>
              <a:t>SITUATIA PROPUSA</a:t>
            </a:r>
          </a:p>
          <a:p>
            <a:pPr lvl="2"/>
            <a:endParaRPr lang="en-US" dirty="0"/>
          </a:p>
          <a:p>
            <a:pPr lvl="2"/>
            <a:r>
              <a:rPr lang="en-US" b="1" dirty="0"/>
              <a:t>SUPRAFTA CONSTRUITA = 1994,13 </a:t>
            </a:r>
            <a:r>
              <a:rPr lang="en-US" b="1" dirty="0" err="1"/>
              <a:t>mp</a:t>
            </a:r>
            <a:endParaRPr lang="en-US" b="1" dirty="0"/>
          </a:p>
          <a:p>
            <a:pPr lvl="2"/>
            <a:r>
              <a:rPr lang="en-US" dirty="0"/>
              <a:t>P.O.T. PROPUS= 40 %</a:t>
            </a:r>
          </a:p>
          <a:p>
            <a:pPr lvl="2"/>
            <a:r>
              <a:rPr lang="en-US" b="1" dirty="0"/>
              <a:t>SUPRAFATA DESFASURATA = 3200,20 </a:t>
            </a:r>
            <a:r>
              <a:rPr lang="en-US" b="1" dirty="0" err="1"/>
              <a:t>mp</a:t>
            </a:r>
            <a:endParaRPr lang="en-US" b="1" dirty="0"/>
          </a:p>
          <a:p>
            <a:pPr lvl="2"/>
            <a:r>
              <a:rPr lang="en-US" dirty="0"/>
              <a:t>C.U.T. PROPUS= 0,6</a:t>
            </a:r>
          </a:p>
          <a:p>
            <a:pPr lvl="2"/>
            <a:r>
              <a:rPr lang="en-US" dirty="0"/>
              <a:t>REGIMUL DE INALTIME MAXIM PROPUS-  P+1E</a:t>
            </a:r>
          </a:p>
          <a:p>
            <a:pPr lvl="2"/>
            <a:endParaRPr lang="en-US" dirty="0"/>
          </a:p>
          <a:p>
            <a:r>
              <a:rPr lang="en-US" dirty="0"/>
              <a:t>BILANT TERITORIAL PROPUS: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SUPRAFATA DESTINATA CONSTRUCTIEI = 1994,13 </a:t>
            </a:r>
            <a:r>
              <a:rPr lang="en-US" dirty="0" err="1"/>
              <a:t>mp</a:t>
            </a:r>
            <a:r>
              <a:rPr lang="en-US" dirty="0"/>
              <a:t>	____40 %</a:t>
            </a:r>
          </a:p>
          <a:p>
            <a:pPr lvl="2"/>
            <a:r>
              <a:rPr lang="en-US" dirty="0"/>
              <a:t>SUPRAFATA ZONA VERDE  = 1259,20 </a:t>
            </a:r>
            <a:r>
              <a:rPr lang="en-US" dirty="0" err="1"/>
              <a:t>mp</a:t>
            </a:r>
            <a:r>
              <a:rPr lang="en-US" dirty="0"/>
              <a:t>	______________25 %</a:t>
            </a:r>
          </a:p>
          <a:p>
            <a:pPr lvl="2"/>
            <a:r>
              <a:rPr lang="en-US" dirty="0"/>
              <a:t>SUPRAFATA PARCAJE SI CIRCULATII AUTO = 597,52 </a:t>
            </a:r>
            <a:r>
              <a:rPr lang="en-US" dirty="0" err="1"/>
              <a:t>mp</a:t>
            </a:r>
            <a:r>
              <a:rPr lang="en-US" dirty="0"/>
              <a:t> 	____12 %</a:t>
            </a:r>
          </a:p>
          <a:p>
            <a:pPr lvl="2"/>
            <a:r>
              <a:rPr lang="en-US" dirty="0"/>
              <a:t>SUPRAFATA CIRCULATII PIETONALE = 1132,15 </a:t>
            </a:r>
            <a:r>
              <a:rPr lang="en-US" dirty="0" err="1"/>
              <a:t>mp</a:t>
            </a:r>
            <a:r>
              <a:rPr lang="en-US" dirty="0"/>
              <a:t>	______________23 %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In total se </a:t>
            </a:r>
            <a:r>
              <a:rPr lang="en-US" dirty="0" err="1"/>
              <a:t>propune</a:t>
            </a:r>
            <a:r>
              <a:rPr lang="en-US" dirty="0"/>
              <a:t> </a:t>
            </a:r>
            <a:r>
              <a:rPr lang="en-US" dirty="0" err="1"/>
              <a:t>realizarea</a:t>
            </a:r>
            <a:r>
              <a:rPr lang="en-US" dirty="0"/>
              <a:t> a 9 </a:t>
            </a:r>
            <a:r>
              <a:rPr lang="en-US" dirty="0" err="1"/>
              <a:t>sali</a:t>
            </a:r>
            <a:r>
              <a:rPr lang="en-US" dirty="0"/>
              <a:t> de </a:t>
            </a:r>
            <a:r>
              <a:rPr lang="en-US" dirty="0" err="1"/>
              <a:t>clasa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ciclul</a:t>
            </a:r>
            <a:r>
              <a:rPr lang="en-US" dirty="0"/>
              <a:t> </a:t>
            </a:r>
            <a:r>
              <a:rPr lang="en-US" dirty="0" err="1"/>
              <a:t>primar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gimnazial</a:t>
            </a:r>
            <a:r>
              <a:rPr lang="en-US" dirty="0"/>
              <a:t>, cu </a:t>
            </a:r>
            <a:r>
              <a:rPr lang="en-US" dirty="0" err="1"/>
              <a:t>suprafete</a:t>
            </a:r>
            <a:r>
              <a:rPr lang="en-US" dirty="0"/>
              <a:t> </a:t>
            </a:r>
            <a:r>
              <a:rPr lang="en-US" dirty="0" err="1"/>
              <a:t>minime</a:t>
            </a:r>
            <a:r>
              <a:rPr lang="en-US" dirty="0"/>
              <a:t> de 63 </a:t>
            </a:r>
            <a:r>
              <a:rPr lang="en-US" dirty="0" err="1"/>
              <a:t>mp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30 de </a:t>
            </a:r>
            <a:r>
              <a:rPr lang="en-US" dirty="0" err="1"/>
              <a:t>elevi</a:t>
            </a:r>
            <a:r>
              <a:rPr lang="en-US" dirty="0"/>
              <a:t>/</a:t>
            </a:r>
            <a:r>
              <a:rPr lang="en-US" dirty="0" err="1"/>
              <a:t>sala</a:t>
            </a:r>
            <a:r>
              <a:rPr lang="en-US" dirty="0"/>
              <a:t>, 4 </a:t>
            </a:r>
            <a:r>
              <a:rPr lang="en-US" dirty="0" err="1"/>
              <a:t>laboratoare</a:t>
            </a:r>
            <a:r>
              <a:rPr lang="en-US" dirty="0"/>
              <a:t>, o </a:t>
            </a:r>
            <a:r>
              <a:rPr lang="en-US" dirty="0" err="1"/>
              <a:t>biblioteca</a:t>
            </a:r>
            <a:r>
              <a:rPr lang="en-US" dirty="0"/>
              <a:t>/</a:t>
            </a:r>
            <a:r>
              <a:rPr lang="en-US" dirty="0" err="1"/>
              <a:t>videoteca</a:t>
            </a:r>
            <a:r>
              <a:rPr lang="en-US" dirty="0"/>
              <a:t> tip </a:t>
            </a:r>
            <a:r>
              <a:rPr lang="en-US" dirty="0" err="1"/>
              <a:t>sala</a:t>
            </a:r>
            <a:r>
              <a:rPr lang="en-US" dirty="0"/>
              <a:t> de curs </a:t>
            </a:r>
            <a:r>
              <a:rPr lang="en-US" dirty="0" err="1"/>
              <a:t>interactiva</a:t>
            </a:r>
            <a:r>
              <a:rPr lang="en-US" dirty="0"/>
              <a:t>, o </a:t>
            </a:r>
            <a:r>
              <a:rPr lang="en-US" dirty="0" err="1"/>
              <a:t>sala</a:t>
            </a:r>
            <a:r>
              <a:rPr lang="en-US" dirty="0"/>
              <a:t> </a:t>
            </a:r>
            <a:r>
              <a:rPr lang="en-US" dirty="0" err="1"/>
              <a:t>multifunctionala</a:t>
            </a:r>
            <a:r>
              <a:rPr lang="en-US" dirty="0"/>
              <a:t>, o </a:t>
            </a:r>
            <a:r>
              <a:rPr lang="en-US" dirty="0" err="1"/>
              <a:t>sala</a:t>
            </a:r>
            <a:r>
              <a:rPr lang="en-US" dirty="0"/>
              <a:t> de sport cu </a:t>
            </a:r>
            <a:r>
              <a:rPr lang="en-US" dirty="0" err="1"/>
              <a:t>vestiare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dotari</a:t>
            </a:r>
            <a:r>
              <a:rPr lang="en-US" dirty="0"/>
              <a:t> </a:t>
            </a:r>
            <a:r>
              <a:rPr lang="en-US" dirty="0" err="1"/>
              <a:t>aferente</a:t>
            </a:r>
            <a:r>
              <a:rPr lang="en-US" dirty="0"/>
              <a:t>, o </a:t>
            </a:r>
            <a:r>
              <a:rPr lang="en-US" dirty="0" err="1"/>
              <a:t>sala</a:t>
            </a:r>
            <a:r>
              <a:rPr lang="en-US" dirty="0"/>
              <a:t> de </a:t>
            </a:r>
            <a:r>
              <a:rPr lang="en-US" dirty="0" err="1"/>
              <a:t>mese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spatii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personalul</a:t>
            </a:r>
            <a:r>
              <a:rPr lang="en-US" dirty="0"/>
              <a:t> didactic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admiistrativ</a:t>
            </a:r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r>
              <a:rPr lang="en-US" dirty="0" err="1"/>
              <a:t>Capacitatea</a:t>
            </a:r>
            <a:r>
              <a:rPr lang="en-US" dirty="0"/>
              <a:t> maxima estimate </a:t>
            </a:r>
            <a:r>
              <a:rPr lang="en-US" dirty="0" err="1"/>
              <a:t>este</a:t>
            </a:r>
            <a:r>
              <a:rPr lang="en-US" dirty="0"/>
              <a:t> de 420 de </a:t>
            </a:r>
            <a:r>
              <a:rPr lang="en-US" dirty="0" err="1"/>
              <a:t>elevi</a:t>
            </a:r>
            <a:r>
              <a:rPr lang="en-US" dirty="0"/>
              <a:t>.</a:t>
            </a:r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97963" y="7943879"/>
            <a:ext cx="3382660" cy="404222"/>
          </a:xfrm>
        </p:spPr>
        <p:txBody>
          <a:bodyPr/>
          <a:lstStyle/>
          <a:p>
            <a:r>
              <a:rPr lang="en-US" dirty="0"/>
              <a:t>PLAN DE SITUATIE PROPUS</a:t>
            </a:r>
          </a:p>
          <a:p>
            <a:endParaRPr lang="en-US" dirty="0"/>
          </a:p>
          <a:p>
            <a:pPr lvl="2"/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905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3509" r="4724" b="4232"/>
          <a:stretch/>
        </p:blipFill>
        <p:spPr>
          <a:xfrm>
            <a:off x="397459" y="135679"/>
            <a:ext cx="5498432" cy="885799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6568" y="9089927"/>
            <a:ext cx="3881791" cy="404222"/>
          </a:xfrm>
        </p:spPr>
        <p:txBody>
          <a:bodyPr/>
          <a:lstStyle/>
          <a:p>
            <a:r>
              <a:rPr lang="en-US" dirty="0"/>
              <a:t>PLAN PARTER – FUNCTIUNI PROPUSE</a:t>
            </a:r>
          </a:p>
          <a:p>
            <a:endParaRPr lang="en-US" dirty="0"/>
          </a:p>
          <a:p>
            <a:pPr lvl="2"/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66236"/>
              </p:ext>
            </p:extLst>
          </p:nvPr>
        </p:nvGraphicFramePr>
        <p:xfrm>
          <a:off x="6316580" y="96249"/>
          <a:ext cx="6075948" cy="8477879"/>
        </p:xfrm>
        <a:graphic>
          <a:graphicData uri="http://schemas.openxmlformats.org/drawingml/2006/table">
            <a:tbl>
              <a:tblPr firstRow="1" firstCol="1" bandRow="1"/>
              <a:tblGrid>
                <a:gridCol w="1188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3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7286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Suprafata</a:t>
                      </a: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utila</a:t>
                      </a: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PARTER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Department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Denumire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Suprafata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Inaltime libera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VOLUM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WINDFANG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8.47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23.71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WINDFANG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5.19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14.54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13.66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239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ADMINISTRATIV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PORTAR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8.32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23.29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DIRECTOR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16.05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44.94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SECRETARIAT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12.80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35.84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BIROU GENERAL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10.86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30.41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CANCELARIA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24.54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68.71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IT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6.57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18.39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79.14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12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CABINETE MEDICALE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IZOLATOR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10.36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29.01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CABINET MEDICAL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12.66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35.46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23.02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24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CATERING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BUFET/SERVIRE MASA IN REGIM CATERING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30.48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85.34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30.48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1239"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CIRCULATII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66.90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187.31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54.72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153.22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28.29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79.21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VESTIBUL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18.87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52.83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15.75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44.11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7.18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20.12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6.10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17.07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197.81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12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CIRCULATII VERTICALE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CASA SCARII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24.28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67.98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CASA SCARII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23.67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66.27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47.95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11239"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DEPOZITARE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DEPOZITARE MATERIALE SPORTIVE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26.45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700.00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185.17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DEP. CURATENIE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2.99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8.38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GARDEROBA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4.48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12.54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22247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DULAPIOARE DE DEPOZITARE PENTRU ELEVI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3.56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9.97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22247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DULAPIOARE DE DEPOZITARE PENTRU ELEVI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2.28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6.38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22247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DULAPIOARE DE DEPOZITARE PENTRU ELEVI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3.27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9.14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 MATERIALE DIDACTICE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6.37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17.85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 MATERIALE SPORTIVE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21.62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151.32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71.02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11239">
                <a:tc row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GRUPURI SANITARE </a:t>
                      </a:r>
                      <a:endParaRPr lang="en-US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CADRE DIDACTICE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4.28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11.97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FETE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19.32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54.10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BAIETI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19.26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53.92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PERSOANE CU DIZABILITATI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3.42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9.59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LAVOAR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4.07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11.39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LAVOAR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4.44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12.42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CADRE DIDACTICE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2.10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5.88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CADRE DIDACTICE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2.08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5.84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3.25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9.10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62.22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111239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SALA DE CLASA </a:t>
                      </a:r>
                      <a:endParaRPr lang="en-US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CLASA 2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64.50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180.61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CLASA 4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63.89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178.89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CLASA 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64.43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180.42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CLASA 1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64.45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180.46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CLASA 3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64.09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179.44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321.37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SALA DE SPORT </a:t>
                      </a:r>
                      <a:endParaRPr lang="en-US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SALA DE SPORT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585.23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4096.63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4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585.23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5"/>
                  </a:ext>
                </a:extLst>
              </a:tr>
              <a:tr h="1112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SPATII DE RECREERE </a:t>
                      </a:r>
                      <a:endParaRPr lang="en-US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ZONA DE SERVIT MASA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92.56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259.18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6"/>
                  </a:ext>
                </a:extLst>
              </a:tr>
              <a:tr h="22247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SPATIU DE RECREATIE/DULAPIOARE DEPOZITARE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70.72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198.02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7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163.29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8"/>
                  </a:ext>
                </a:extLst>
              </a:tr>
              <a:tr h="2224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SPATII PENTRU REPREZENTATII </a:t>
                      </a:r>
                      <a:endParaRPr lang="en-US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SALA MULTIFUNCTIONALA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105.11 m²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630.64 m³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9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105.11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0"/>
                  </a:ext>
                </a:extLst>
              </a:tr>
              <a:tr h="1112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SPATII TEHNICE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TABLOU ELECTRIC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6.80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19.04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1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CENTRALA TERMICA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21.01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58.82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2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27.80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3"/>
                  </a:ext>
                </a:extLst>
              </a:tr>
              <a:tr h="111239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VESTIARE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VESTIAR FETE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33.81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94.67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4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VESTIAR BAIETI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29.97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83.91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5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VESTIAR PERSONAL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2.85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7.99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6"/>
                  </a:ext>
                </a:extLst>
              </a:tr>
              <a:tr h="1112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VESTIAR PERSONAL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2.87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8.04 m³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7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69.50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8"/>
                  </a:ext>
                </a:extLst>
              </a:tr>
              <a:tr h="111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1797.60 m²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25196" marR="25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55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6568" y="9089927"/>
            <a:ext cx="3881791" cy="404222"/>
          </a:xfrm>
        </p:spPr>
        <p:txBody>
          <a:bodyPr/>
          <a:lstStyle/>
          <a:p>
            <a:r>
              <a:rPr lang="en-US" dirty="0"/>
              <a:t>PLAN ETAJ– FUNCTIUNI PROPUSE</a:t>
            </a:r>
          </a:p>
          <a:p>
            <a:endParaRPr lang="en-US" dirty="0"/>
          </a:p>
          <a:p>
            <a:pPr lvl="2"/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961161"/>
              </p:ext>
            </p:extLst>
          </p:nvPr>
        </p:nvGraphicFramePr>
        <p:xfrm>
          <a:off x="6143586" y="135679"/>
          <a:ext cx="6068465" cy="8190191"/>
        </p:xfrm>
        <a:graphic>
          <a:graphicData uri="http://schemas.openxmlformats.org/drawingml/2006/table">
            <a:tbl>
              <a:tblPr firstRow="1" firstCol="1" bandRow="1"/>
              <a:tblGrid>
                <a:gridCol w="1213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6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3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7354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Suprafata utila ETAJ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Department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Denumire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Suprafata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Inaltime libera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VOLUM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BIBLIOTECA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BIBLIOTECA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71.83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201.13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71.83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677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CIRCULATII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74.92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209.77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9.10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25.49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65.99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184.77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CORIDOR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8.03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22.49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158.05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867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CIRCULATII VERTICALE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CASA SCARII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24.28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67.98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73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CASA SCARII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23.72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66.41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48.00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6031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 MATERIALE DIDACTICE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 MATERIALE DIDACTICE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19.26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53.93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 MATERIALE DIDACTICE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22.81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63.86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 MATERIALE DIDACTICE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16.88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47.27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 MATERIALE DIDACTICE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16.93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47.41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75.88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98677"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DEPOZITARE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ARHIVA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7.06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19.76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73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 MAT. CURATENIE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2.99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8.38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DEPOZITARE MATERIALE DIDACTICE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6.37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17.85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9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DULAPIOARE DE DEPOZITARE PENTRU ELEVI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2.86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8.02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9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DULAPIOARE DE DEPOZITARE PENTRU ELEVI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1.90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5.33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9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DULAPIOARE DE DEPOZITARE PENTRU ELEVI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2.17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6.07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9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DULAPIOARE DE DEPOZITARE PENTRU ELEVI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3.44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9.63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9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DULAPIOARE DE DEPOZITARE PENTRU ELEVI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4.69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13.14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31.49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98677"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GRUPURI SANITARE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BAIETI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19.26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53.92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FETE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19.32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54.10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PERSONAL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2.10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5.88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PERSONAL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2.08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5.84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LAVOAR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4.44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12.42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LAVOAR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4.07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11.39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973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G.S. PERS CU DIZABILITATI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3.42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9.59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54.69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98677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LABORATOR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LAB 2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68.59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192.05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LAB 4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68.77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192.56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LAB 3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68.52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191.86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LAB 1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68.66 m²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192.26 m³ </a:t>
                      </a: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274.55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98677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SALA DE CLASA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CLASA VII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63.90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178.93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CLASA VI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63.97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179.11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CLASA V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64.09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179.46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CLASA VII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64.40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180.31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256.36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197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SPATII DE RECREERE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SPATIU DE RECREATIE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67.18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188.10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67.18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19735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VESTIARE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VESTIAR PERSONAL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2.85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7.99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1973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VESTIAR PERSONAL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2.87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8.04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5.72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9867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ZONA CADRE DIDACTICE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BIROU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8.43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23.60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98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BIROU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8.17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22.87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1973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SALA PORFESORI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15.95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280.00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44.65 m³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32.54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  <a:tr h="98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1076.29 m²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8" marR="3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3980" r="3571" b="3842"/>
          <a:stretch/>
        </p:blipFill>
        <p:spPr>
          <a:xfrm>
            <a:off x="300790" y="156411"/>
            <a:ext cx="5714999" cy="88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83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6568" y="9089927"/>
            <a:ext cx="3881791" cy="404222"/>
          </a:xfrm>
        </p:spPr>
        <p:txBody>
          <a:bodyPr/>
          <a:lstStyle/>
          <a:p>
            <a:r>
              <a:rPr lang="en-US" dirty="0"/>
              <a:t>PLAN PARTER</a:t>
            </a:r>
          </a:p>
          <a:p>
            <a:pPr lvl="2"/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1217" r="1948" b="1666"/>
          <a:stretch/>
        </p:blipFill>
        <p:spPr>
          <a:xfrm rot="16200000">
            <a:off x="2271250" y="-2187034"/>
            <a:ext cx="8259100" cy="128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9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6568" y="9089927"/>
            <a:ext cx="3881791" cy="404222"/>
          </a:xfrm>
        </p:spPr>
        <p:txBody>
          <a:bodyPr/>
          <a:lstStyle/>
          <a:p>
            <a:r>
              <a:rPr lang="en-US" dirty="0"/>
              <a:t>PLAN ETAJ</a:t>
            </a:r>
          </a:p>
          <a:p>
            <a:pPr lvl="2"/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127" r="12447" b="2506"/>
          <a:stretch/>
        </p:blipFill>
        <p:spPr>
          <a:xfrm rot="16200000">
            <a:off x="2463769" y="-2175006"/>
            <a:ext cx="7874065" cy="1280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6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6994" r="19259" b="3900"/>
          <a:stretch/>
        </p:blipFill>
        <p:spPr>
          <a:xfrm>
            <a:off x="1094876" y="84224"/>
            <a:ext cx="10347158" cy="8262049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672504" y="9106613"/>
            <a:ext cx="3881791" cy="404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SECTIUNI CARACTERISTICE</a:t>
            </a:r>
          </a:p>
          <a:p>
            <a:pPr lvl="2"/>
            <a:endParaRPr lang="en-US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44474" y="406089"/>
            <a:ext cx="3881791" cy="404222"/>
          </a:xfrm>
        </p:spPr>
        <p:txBody>
          <a:bodyPr/>
          <a:lstStyle/>
          <a:p>
            <a:r>
              <a:rPr lang="en-US" dirty="0"/>
              <a:t>SECTIUNE TRANSVERSALA PRIN SALA MULTIFUNCTIONALA</a:t>
            </a:r>
          </a:p>
          <a:p>
            <a:pPr lvl="2"/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7444473" y="2459479"/>
            <a:ext cx="3881791" cy="404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SECTIUNE TRANSVERSALA PRIN CASA SCARII</a:t>
            </a:r>
          </a:p>
          <a:p>
            <a:pPr lvl="2"/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6157093" y="5944626"/>
            <a:ext cx="5032275" cy="404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SECTIUNE LONGITUDINALA PRIN SALA DE SPORT</a:t>
            </a:r>
          </a:p>
          <a:p>
            <a:pPr lvl="2"/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6157092" y="8144162"/>
            <a:ext cx="5032275" cy="404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SECTIUNE LONGITUDINALA PRIN CASA SCARII</a:t>
            </a:r>
          </a:p>
          <a:p>
            <a:pPr lvl="2"/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06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672504" y="9106613"/>
            <a:ext cx="3881791" cy="404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FATADE</a:t>
            </a:r>
          </a:p>
          <a:p>
            <a:pPr lvl="2"/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44474" y="406089"/>
            <a:ext cx="3881791" cy="404222"/>
          </a:xfrm>
        </p:spPr>
        <p:txBody>
          <a:bodyPr/>
          <a:lstStyle/>
          <a:p>
            <a:r>
              <a:rPr lang="en-US" dirty="0"/>
              <a:t>SECTIUNE TRANSVERSALA PRIN SALA MULTIFUNCTIONALA</a:t>
            </a:r>
          </a:p>
          <a:p>
            <a:pPr lvl="2"/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marL="542925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7444473" y="2459479"/>
            <a:ext cx="3881791" cy="404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SECTIUNE TRANSVERSALA PRIN CASA SCARII</a:t>
            </a:r>
          </a:p>
          <a:p>
            <a:pPr lvl="2"/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6157093" y="5944626"/>
            <a:ext cx="5032275" cy="404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SECTIUNE LONGITUDINALA PRIN SALA DE SPORT</a:t>
            </a:r>
          </a:p>
          <a:p>
            <a:pPr lvl="2"/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907" r="16507" b="22499"/>
          <a:stretch/>
        </p:blipFill>
        <p:spPr>
          <a:xfrm>
            <a:off x="149621" y="145407"/>
            <a:ext cx="12478631" cy="83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58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672504" y="9106613"/>
            <a:ext cx="3881791" cy="404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VOLUMETRIE PROPUSA</a:t>
            </a:r>
          </a:p>
          <a:p>
            <a:pPr lvl="2"/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3" y="120320"/>
            <a:ext cx="8228391" cy="4628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3" y="4835943"/>
            <a:ext cx="5883442" cy="3309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95" y="4835943"/>
            <a:ext cx="5883442" cy="33094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90" y="115804"/>
            <a:ext cx="3537284" cy="1989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53" y="2759068"/>
            <a:ext cx="3537284" cy="198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6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 descr="Triangular design of building up close">
            <a:extLst>
              <a:ext uri="{FF2B5EF4-FFF2-40B4-BE49-F238E27FC236}">
                <a16:creationId xmlns:a16="http://schemas.microsoft.com/office/drawing/2014/main" id="{2EC3AED0-517E-41C1-9ECD-ABB0A85049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 trans="2000" pressure="6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9" t="442" r="15089" b="351"/>
          <a:stretch/>
        </p:blipFill>
        <p:spPr>
          <a:xfrm>
            <a:off x="-1" y="0"/>
            <a:ext cx="12801601" cy="960120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>
                <a:latin typeface="TechnicBold" panose="00000400000000000000" pitchFamily="2" charset="2"/>
              </a:rPr>
              <a:t>INFIINTARE CLADIRE SCOALA  MOSNITA NOUA IN REGIM P+1E SI IMPREJMUIRE</a:t>
            </a:r>
            <a:endParaRPr lang="en-US" sz="3200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  <a:endParaRPr lang="en-US" noProof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2C84AD-44F1-45D1-9F68-3FDC756E5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450" y="4758088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8442E937-7F5A-4CF2-98BD-C9CF5F2B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13450" y="887891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 descr="Logo Placeholder">
            <a:extLst>
              <a:ext uri="{FF2B5EF4-FFF2-40B4-BE49-F238E27FC236}">
                <a16:creationId xmlns:a16="http://schemas.microsoft.com/office/drawing/2014/main" id="{3F31EBC4-0A2C-402C-AE20-AC3F0C88AF14}"/>
              </a:ext>
            </a:extLst>
          </p:cNvPr>
          <p:cNvGrpSpPr/>
          <p:nvPr/>
        </p:nvGrpSpPr>
        <p:grpSpPr>
          <a:xfrm>
            <a:off x="7140499" y="7439300"/>
            <a:ext cx="5212302" cy="523220"/>
            <a:chOff x="1985170" y="1950690"/>
            <a:chExt cx="2173095" cy="523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F4EED9-3E92-4A9D-8DA8-01DFF623C45D}"/>
                </a:ext>
              </a:extLst>
            </p:cNvPr>
            <p:cNvSpPr/>
            <p:nvPr/>
          </p:nvSpPr>
          <p:spPr>
            <a:xfrm>
              <a:off x="1985170" y="1950690"/>
              <a:ext cx="217309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S.C. CHROM ART AN ARCHITECTS S.R.L.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932EEAB5-EC39-4A1C-9DB2-86C49079560B}"/>
                </a:ext>
              </a:extLst>
            </p:cNvPr>
            <p:cNvSpPr/>
            <p:nvPr/>
          </p:nvSpPr>
          <p:spPr>
            <a:xfrm flipV="1">
              <a:off x="2087087" y="2034539"/>
              <a:ext cx="203115" cy="177761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6104"/>
          <a:stretch>
            <a:fillRect/>
          </a:stretch>
        </p:blipFill>
        <p:spPr>
          <a:xfrm>
            <a:off x="804863" y="1069975"/>
            <a:ext cx="4130675" cy="3427413"/>
          </a:xfrm>
        </p:spPr>
      </p:pic>
    </p:spTree>
    <p:extLst>
      <p:ext uri="{BB962C8B-B14F-4D97-AF65-F5344CB8AC3E}">
        <p14:creationId xmlns:p14="http://schemas.microsoft.com/office/powerpoint/2010/main" val="1196619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metal book shelves drawings on a ceiling">
            <a:extLst>
              <a:ext uri="{FF2B5EF4-FFF2-40B4-BE49-F238E27FC236}">
                <a16:creationId xmlns:a16="http://schemas.microsoft.com/office/drawing/2014/main" id="{8FDCC8BE-5223-4CB6-8D1A-CF93D6365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373298"/>
            <a:ext cx="12192000" cy="601005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B08D19-26C2-431E-9138-F390BDD0F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4000" y="1535497"/>
            <a:ext cx="4860000" cy="5724000"/>
          </a:xfrm>
        </p:spPr>
        <p:txBody>
          <a:bodyPr/>
          <a:lstStyle/>
          <a:p>
            <a:r>
              <a:rPr lang="en-US" sz="4000" dirty="0"/>
              <a:t>INDICATORI ECONOMICI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A726CC1-B260-4FE5-87C1-F6F4BC6F2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286" y="5868570"/>
            <a:ext cx="4129427" cy="1051140"/>
          </a:xfrm>
        </p:spPr>
        <p:txBody>
          <a:bodyPr/>
          <a:lstStyle/>
          <a:p>
            <a:endParaRPr lang="en-US" noProof="1"/>
          </a:p>
          <a:p>
            <a:r>
              <a:rPr lang="en-US" noProof="1"/>
              <a:t>DEVIZ GENERAL</a:t>
            </a:r>
          </a:p>
        </p:txBody>
      </p:sp>
      <p:pic>
        <p:nvPicPr>
          <p:cNvPr id="13" name="Picture Placeholder 12" descr="image of blueprint drawing">
            <a:extLst>
              <a:ext uri="{FF2B5EF4-FFF2-40B4-BE49-F238E27FC236}">
                <a16:creationId xmlns:a16="http://schemas.microsoft.com/office/drawing/2014/main" id="{5B202DF4-C175-4E49-B8FA-60E2FD7987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606" y="2138082"/>
            <a:ext cx="3932788" cy="1868074"/>
          </a:xfr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0600985-B2DF-4BDC-A233-B58FEEFD0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58650" y="4185919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5F0C7C-308A-40B5-BDB9-10CCBC23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758650" y="1775885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EBB80-2E0B-4A8B-8903-78DB389C5A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CDD0B-55B2-4C56-A95D-0116EAD85A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4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 txBox="1">
            <a:spLocks/>
          </p:cNvSpPr>
          <p:nvPr/>
        </p:nvSpPr>
        <p:spPr>
          <a:xfrm>
            <a:off x="672504" y="9106613"/>
            <a:ext cx="3881791" cy="404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DEVIZ GENERAL</a:t>
            </a:r>
          </a:p>
          <a:p>
            <a:pPr lvl="2"/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542925" lvl="2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502" r="-478" b="37180"/>
          <a:stretch/>
        </p:blipFill>
        <p:spPr>
          <a:xfrm>
            <a:off x="218091" y="132348"/>
            <a:ext cx="6273340" cy="8241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94" t="62553" r="-873" b="-7448"/>
          <a:stretch/>
        </p:blipFill>
        <p:spPr>
          <a:xfrm>
            <a:off x="6497787" y="132348"/>
            <a:ext cx="6310169" cy="6455324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3374"/>
              </p:ext>
            </p:extLst>
          </p:nvPr>
        </p:nvGraphicFramePr>
        <p:xfrm>
          <a:off x="6930627" y="6587672"/>
          <a:ext cx="5613401" cy="1516380"/>
        </p:xfrm>
        <a:graphic>
          <a:graphicData uri="http://schemas.openxmlformats.org/drawingml/2006/table">
            <a:tbl>
              <a:tblPr/>
              <a:tblGrid>
                <a:gridCol w="2706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38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Valoare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investiţie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(INV)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Inclusiv TVA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Exclusiv TVA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19.358.101,68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16.283.914,48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4.053.203,87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3.406.053,67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Din care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construcţii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montaj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C+M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11.248.941,83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9.452.892,29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2.355.306,08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1.979.248,80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839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4294-49A0-4C63-A7D7-E3BF9E591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GRAFIC TEMPORAL REALIZARE PROIECT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27313F-88F1-455D-8330-59BE361ECDE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PLAN DE ACTIUNE DE REALIZARE A INVESTITIEI PE 4 ANI</a:t>
            </a:r>
          </a:p>
          <a:p>
            <a:r>
              <a:rPr lang="en-US" dirty="0"/>
              <a:t>ETAPA DE PROIECTARE SI CONTRACTARE A EXECUTIEI – 2 ANI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861FF3-B902-4DEC-B46D-0F2E499C51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2290" y="5962731"/>
            <a:ext cx="638918" cy="282486"/>
          </a:xfrm>
        </p:spPr>
        <p:txBody>
          <a:bodyPr/>
          <a:lstStyle/>
          <a:p>
            <a:r>
              <a:rPr lang="en-US" dirty="0"/>
              <a:t>2020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941AA2-C85B-41A7-9264-A0C66F329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3390" y="5334142"/>
            <a:ext cx="396716" cy="282486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4BD3D3-C7A9-46F1-8ED8-AB8D1BB8926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007" y="5334142"/>
            <a:ext cx="396716" cy="282486"/>
          </a:xfrm>
        </p:spPr>
        <p:txBody>
          <a:bodyPr/>
          <a:lstStyle/>
          <a:p>
            <a:r>
              <a:rPr lang="en-US" dirty="0"/>
              <a:t>FEB</a:t>
            </a:r>
          </a:p>
        </p:txBody>
      </p:sp>
      <p:cxnSp>
        <p:nvCxnSpPr>
          <p:cNvPr id="45" name="Straight Connector 44" descr="Milestone Connector">
            <a:extLst>
              <a:ext uri="{FF2B5EF4-FFF2-40B4-BE49-F238E27FC236}">
                <a16:creationId xmlns:a16="http://schemas.microsoft.com/office/drawing/2014/main" id="{7AAE5EC1-092E-4A01-B866-C63F654AC331}"/>
              </a:ext>
            </a:extLst>
          </p:cNvPr>
          <p:cNvCxnSpPr>
            <a:cxnSpLocks/>
          </p:cNvCxnSpPr>
          <p:nvPr/>
        </p:nvCxnSpPr>
        <p:spPr>
          <a:xfrm>
            <a:off x="1420283" y="4244644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30F660-D88D-4A5F-8F7C-44B1D5C8E66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64597" y="2950738"/>
            <a:ext cx="3059149" cy="1293908"/>
          </a:xfrm>
        </p:spPr>
        <p:txBody>
          <a:bodyPr/>
          <a:lstStyle/>
          <a:p>
            <a:r>
              <a:rPr lang="en-US" dirty="0"/>
              <a:t>PREDARE STUDIU FEZABILITATE</a:t>
            </a:r>
          </a:p>
          <a:p>
            <a:r>
              <a:rPr lang="en-US" dirty="0"/>
              <a:t>ANALIZARE OPORTUNITATI DE FINANTARE PRIN FONDURI EXTERNE</a:t>
            </a:r>
          </a:p>
          <a:p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77C5603-8643-4603-9AC4-34B768C3DBB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16326" y="3996924"/>
            <a:ext cx="1690417" cy="224670"/>
          </a:xfrm>
        </p:spPr>
        <p:txBody>
          <a:bodyPr/>
          <a:lstStyle/>
          <a:p>
            <a:r>
              <a:rPr lang="en-US" dirty="0"/>
              <a:t>MARTIE, 2020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3EDDDB-6509-4407-BA35-232AAF9F198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444625" y="5334142"/>
            <a:ext cx="396716" cy="282486"/>
          </a:xfrm>
        </p:spPr>
        <p:txBody>
          <a:bodyPr/>
          <a:lstStyle/>
          <a:p>
            <a:r>
              <a:rPr lang="en-US" dirty="0"/>
              <a:t>MAR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3A061F-AC2A-4E3F-B448-DC6FEC307A5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40243" y="5334142"/>
            <a:ext cx="396716" cy="282486"/>
          </a:xfrm>
        </p:spPr>
        <p:txBody>
          <a:bodyPr/>
          <a:lstStyle/>
          <a:p>
            <a:r>
              <a:rPr lang="en-US" dirty="0"/>
              <a:t>APR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C81818-8260-4E49-9FCC-569FDE30B0B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435861" y="5334142"/>
            <a:ext cx="396716" cy="282486"/>
          </a:xfrm>
        </p:spPr>
        <p:txBody>
          <a:bodyPr/>
          <a:lstStyle/>
          <a:p>
            <a:r>
              <a:rPr lang="en-US" dirty="0"/>
              <a:t>MAY</a:t>
            </a:r>
          </a:p>
        </p:txBody>
      </p:sp>
      <p:cxnSp>
        <p:nvCxnSpPr>
          <p:cNvPr id="49" name="Straight Connector 48" descr="Milestone Connector">
            <a:extLst>
              <a:ext uri="{FF2B5EF4-FFF2-40B4-BE49-F238E27FC236}">
                <a16:creationId xmlns:a16="http://schemas.microsoft.com/office/drawing/2014/main" id="{9F9EC6C0-1013-478D-9D38-F5E0A03C22F7}"/>
              </a:ext>
            </a:extLst>
          </p:cNvPr>
          <p:cNvCxnSpPr>
            <a:cxnSpLocks/>
          </p:cNvCxnSpPr>
          <p:nvPr/>
        </p:nvCxnSpPr>
        <p:spPr>
          <a:xfrm rot="10800000">
            <a:off x="2826809" y="5868047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607DCFEC-829E-4B9D-9E7F-72EDD3917269}"/>
              </a:ext>
            </a:extLst>
          </p:cNvPr>
          <p:cNvSpPr txBox="1">
            <a:spLocks/>
          </p:cNvSpPr>
          <p:nvPr/>
        </p:nvSpPr>
        <p:spPr>
          <a:xfrm>
            <a:off x="1929872" y="6725298"/>
            <a:ext cx="1793875" cy="561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PREDARE D.T.A.C.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4108CB68-6F0A-484F-A51D-06A02D71D152}"/>
              </a:ext>
            </a:extLst>
          </p:cNvPr>
          <p:cNvSpPr txBox="1">
            <a:spLocks/>
          </p:cNvSpPr>
          <p:nvPr/>
        </p:nvSpPr>
        <p:spPr>
          <a:xfrm>
            <a:off x="1981601" y="7039552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MAI, 2020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FD068B-6917-4C40-B40D-5F7B670EA7B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31479" y="5334142"/>
            <a:ext cx="396716" cy="282486"/>
          </a:xfrm>
        </p:spPr>
        <p:txBody>
          <a:bodyPr/>
          <a:lstStyle/>
          <a:p>
            <a:r>
              <a:rPr lang="en-US" dirty="0"/>
              <a:t>JUN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E71AD-30AF-4021-B577-B686EC6DA32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427097" y="5334142"/>
            <a:ext cx="396716" cy="282486"/>
          </a:xfrm>
        </p:spPr>
        <p:txBody>
          <a:bodyPr/>
          <a:lstStyle/>
          <a:p>
            <a:r>
              <a:rPr lang="en-US" dirty="0"/>
              <a:t>JUL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8E5FFBE-125E-43C8-A66E-DE8D2FE7AF3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922715" y="5334142"/>
            <a:ext cx="396716" cy="282486"/>
          </a:xfrm>
        </p:spPr>
        <p:txBody>
          <a:bodyPr/>
          <a:lstStyle/>
          <a:p>
            <a:r>
              <a:rPr lang="en-US" dirty="0"/>
              <a:t>AUG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09F81D-5EC6-4D97-B0C2-AC00081AB1A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418332" y="5334142"/>
            <a:ext cx="396716" cy="282486"/>
          </a:xfrm>
        </p:spPr>
        <p:txBody>
          <a:bodyPr/>
          <a:lstStyle/>
          <a:p>
            <a:r>
              <a:rPr lang="en-US" dirty="0"/>
              <a:t>SEP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A477EE3-A17C-4158-91E8-03A401BE96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13950" y="5334142"/>
            <a:ext cx="396716" cy="282486"/>
          </a:xfrm>
        </p:spPr>
        <p:txBody>
          <a:bodyPr/>
          <a:lstStyle/>
          <a:p>
            <a:r>
              <a:rPr lang="en-US" dirty="0"/>
              <a:t>OCT</a:t>
            </a:r>
          </a:p>
        </p:txBody>
      </p:sp>
      <p:cxnSp>
        <p:nvCxnSpPr>
          <p:cNvPr id="47" name="Straight Connector 46" descr="Milestone Connector">
            <a:extLst>
              <a:ext uri="{FF2B5EF4-FFF2-40B4-BE49-F238E27FC236}">
                <a16:creationId xmlns:a16="http://schemas.microsoft.com/office/drawing/2014/main" id="{75E1C21F-EF32-4CA2-BCB8-D7FA7A59B4FB}"/>
              </a:ext>
            </a:extLst>
          </p:cNvPr>
          <p:cNvCxnSpPr>
            <a:cxnSpLocks/>
          </p:cNvCxnSpPr>
          <p:nvPr/>
        </p:nvCxnSpPr>
        <p:spPr>
          <a:xfrm>
            <a:off x="5216654" y="4244644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7FB66D8F-42FB-4D6F-B5C7-E8A2704C4D5D}"/>
              </a:ext>
            </a:extLst>
          </p:cNvPr>
          <p:cNvSpPr txBox="1">
            <a:spLocks/>
          </p:cNvSpPr>
          <p:nvPr/>
        </p:nvSpPr>
        <p:spPr>
          <a:xfrm>
            <a:off x="4319718" y="2574758"/>
            <a:ext cx="1793875" cy="1669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OBTINERE FINANTARE</a:t>
            </a:r>
          </a:p>
          <a:p>
            <a:r>
              <a:rPr lang="en-US" dirty="0"/>
              <a:t>ORGANIZARE LICITATIE</a:t>
            </a:r>
          </a:p>
          <a:p>
            <a:r>
              <a:rPr lang="en-US" dirty="0" err="1"/>
              <a:t>Pth</a:t>
            </a:r>
            <a:r>
              <a:rPr lang="en-US" dirty="0"/>
              <a:t>+ EXECUTIE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70F9344-0ABB-49C3-B3ED-B9214081BFF4}"/>
              </a:ext>
            </a:extLst>
          </p:cNvPr>
          <p:cNvSpPr txBox="1">
            <a:spLocks/>
          </p:cNvSpPr>
          <p:nvPr/>
        </p:nvSpPr>
        <p:spPr>
          <a:xfrm>
            <a:off x="4371447" y="3996924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OCTOMBRIE, 2020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77818B-3CAB-4A39-939D-99E98D2EE68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09568" y="5334142"/>
            <a:ext cx="396716" cy="282486"/>
          </a:xfrm>
        </p:spPr>
        <p:txBody>
          <a:bodyPr/>
          <a:lstStyle/>
          <a:p>
            <a:r>
              <a:rPr lang="en-US" dirty="0"/>
              <a:t>NOV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7907FC8-DAAF-4896-A2B1-C173BF2FAE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905186" y="5334142"/>
            <a:ext cx="396716" cy="282486"/>
          </a:xfrm>
        </p:spPr>
        <p:txBody>
          <a:bodyPr/>
          <a:lstStyle/>
          <a:p>
            <a:r>
              <a:rPr lang="en-US" dirty="0"/>
              <a:t>DEC</a:t>
            </a:r>
          </a:p>
        </p:txBody>
      </p:sp>
      <p:sp>
        <p:nvSpPr>
          <p:cNvPr id="11" name="Year">
            <a:extLst>
              <a:ext uri="{FF2B5EF4-FFF2-40B4-BE49-F238E27FC236}">
                <a16:creationId xmlns:a16="http://schemas.microsoft.com/office/drawing/2014/main" id="{44D29552-2F85-4F4F-9B7F-B79798681F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79700" y="5962731"/>
            <a:ext cx="638918" cy="282486"/>
          </a:xfrm>
        </p:spPr>
        <p:txBody>
          <a:bodyPr/>
          <a:lstStyle/>
          <a:p>
            <a:r>
              <a:rPr lang="en-US" dirty="0"/>
              <a:t>2021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C65619-A68A-4D21-9D17-40F8692EF1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00800" y="5334142"/>
            <a:ext cx="396716" cy="282486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JAN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9C4CCA5-A2BE-4897-994D-9B1669D69F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896413" y="5334142"/>
            <a:ext cx="396716" cy="282486"/>
          </a:xfrm>
        </p:spPr>
        <p:txBody>
          <a:bodyPr/>
          <a:lstStyle/>
          <a:p>
            <a:r>
              <a:rPr lang="en-US" dirty="0"/>
              <a:t>FEB</a:t>
            </a:r>
          </a:p>
        </p:txBody>
      </p:sp>
      <p:cxnSp>
        <p:nvCxnSpPr>
          <p:cNvPr id="50" name="Straight Connector 49" descr="Milestone Connector">
            <a:extLst>
              <a:ext uri="{FF2B5EF4-FFF2-40B4-BE49-F238E27FC236}">
                <a16:creationId xmlns:a16="http://schemas.microsoft.com/office/drawing/2014/main" id="{000161CD-EB22-4A39-B831-F62D3980F039}"/>
              </a:ext>
            </a:extLst>
          </p:cNvPr>
          <p:cNvCxnSpPr>
            <a:cxnSpLocks/>
          </p:cNvCxnSpPr>
          <p:nvPr/>
        </p:nvCxnSpPr>
        <p:spPr>
          <a:xfrm rot="10800000">
            <a:off x="7085010" y="5868047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322F7C2-6007-4413-B0AC-012350267DE3}"/>
              </a:ext>
            </a:extLst>
          </p:cNvPr>
          <p:cNvSpPr txBox="1">
            <a:spLocks/>
          </p:cNvSpPr>
          <p:nvPr/>
        </p:nvSpPr>
        <p:spPr>
          <a:xfrm>
            <a:off x="6188073" y="6725298"/>
            <a:ext cx="1793875" cy="561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PREDARE PTH</a:t>
            </a:r>
          </a:p>
        </p:txBody>
      </p:sp>
      <p:sp>
        <p:nvSpPr>
          <p:cNvPr id="41" name="Text Placeholder 32">
            <a:extLst>
              <a:ext uri="{FF2B5EF4-FFF2-40B4-BE49-F238E27FC236}">
                <a16:creationId xmlns:a16="http://schemas.microsoft.com/office/drawing/2014/main" id="{10494267-4554-4417-885E-D691A01C97F0}"/>
              </a:ext>
            </a:extLst>
          </p:cNvPr>
          <p:cNvSpPr txBox="1">
            <a:spLocks/>
          </p:cNvSpPr>
          <p:nvPr/>
        </p:nvSpPr>
        <p:spPr>
          <a:xfrm>
            <a:off x="6239802" y="7039552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FEBRUARIE, 2021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5FD452-DC3E-4D62-B19B-0A79E604A8A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392031" y="5334142"/>
            <a:ext cx="396716" cy="282486"/>
          </a:xfrm>
        </p:spPr>
        <p:txBody>
          <a:bodyPr/>
          <a:lstStyle/>
          <a:p>
            <a:r>
              <a:rPr lang="en-US" dirty="0"/>
              <a:t>MAR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6D290B2-F312-4D9A-96C7-D40523406AC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87649" y="5334142"/>
            <a:ext cx="396716" cy="282486"/>
          </a:xfrm>
        </p:spPr>
        <p:txBody>
          <a:bodyPr/>
          <a:lstStyle/>
          <a:p>
            <a:r>
              <a:rPr lang="en-US" dirty="0"/>
              <a:t>APR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0E52477-0BA9-471B-B2C2-F1A03FCF188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83267" y="5334142"/>
            <a:ext cx="396716" cy="282486"/>
          </a:xfrm>
        </p:spPr>
        <p:txBody>
          <a:bodyPr/>
          <a:lstStyle/>
          <a:p>
            <a:r>
              <a:rPr lang="en-US" dirty="0"/>
              <a:t>MAY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0D1D022-03FA-47E6-8430-252C6D5B4C4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878885" y="5334142"/>
            <a:ext cx="396716" cy="282486"/>
          </a:xfrm>
        </p:spPr>
        <p:txBody>
          <a:bodyPr/>
          <a:lstStyle/>
          <a:p>
            <a:r>
              <a:rPr lang="en-US" dirty="0"/>
              <a:t>JUN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A7483FC-7290-41B1-B371-ECA1174519D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374503" y="5334142"/>
            <a:ext cx="396716" cy="282486"/>
          </a:xfrm>
        </p:spPr>
        <p:txBody>
          <a:bodyPr/>
          <a:lstStyle/>
          <a:p>
            <a:r>
              <a:rPr lang="en-US" dirty="0"/>
              <a:t>JUL</a:t>
            </a:r>
          </a:p>
        </p:txBody>
      </p:sp>
      <p:cxnSp>
        <p:nvCxnSpPr>
          <p:cNvPr id="51" name="Straight Connector 50" descr="Milestone Connector">
            <a:extLst>
              <a:ext uri="{FF2B5EF4-FFF2-40B4-BE49-F238E27FC236}">
                <a16:creationId xmlns:a16="http://schemas.microsoft.com/office/drawing/2014/main" id="{08DB31DC-8655-4956-9B1E-754B8549DC2B}"/>
              </a:ext>
            </a:extLst>
          </p:cNvPr>
          <p:cNvCxnSpPr>
            <a:cxnSpLocks/>
          </p:cNvCxnSpPr>
          <p:nvPr/>
        </p:nvCxnSpPr>
        <p:spPr>
          <a:xfrm rot="10800000">
            <a:off x="9425917" y="5868047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98DDA43F-34CF-4E57-97F0-535BCBD8A38F}"/>
              </a:ext>
            </a:extLst>
          </p:cNvPr>
          <p:cNvSpPr txBox="1">
            <a:spLocks/>
          </p:cNvSpPr>
          <p:nvPr/>
        </p:nvSpPr>
        <p:spPr>
          <a:xfrm>
            <a:off x="8528981" y="6533148"/>
            <a:ext cx="1793875" cy="7541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DEMARARE EXECUTIE</a:t>
            </a:r>
          </a:p>
        </p:txBody>
      </p:sp>
      <p:sp>
        <p:nvSpPr>
          <p:cNvPr id="43" name="Text Placeholder 32">
            <a:extLst>
              <a:ext uri="{FF2B5EF4-FFF2-40B4-BE49-F238E27FC236}">
                <a16:creationId xmlns:a16="http://schemas.microsoft.com/office/drawing/2014/main" id="{A73003EF-6143-460A-9787-61DCD9FD999B}"/>
              </a:ext>
            </a:extLst>
          </p:cNvPr>
          <p:cNvSpPr txBox="1">
            <a:spLocks/>
          </p:cNvSpPr>
          <p:nvPr/>
        </p:nvSpPr>
        <p:spPr>
          <a:xfrm>
            <a:off x="8580710" y="7039552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IULIE, 2021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49E385-DCE9-4DC9-8F0A-F8BAF02D979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870120" y="5334142"/>
            <a:ext cx="396716" cy="282486"/>
          </a:xfrm>
        </p:spPr>
        <p:txBody>
          <a:bodyPr/>
          <a:lstStyle/>
          <a:p>
            <a:r>
              <a:rPr lang="en-US" dirty="0"/>
              <a:t>AUG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7A506EE-32D5-4685-97A6-8FDFEF238C4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0365738" y="5334142"/>
            <a:ext cx="396716" cy="282486"/>
          </a:xfrm>
        </p:spPr>
        <p:txBody>
          <a:bodyPr/>
          <a:lstStyle/>
          <a:p>
            <a:r>
              <a:rPr lang="en-US" dirty="0"/>
              <a:t>SEP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787EDAC-5EAB-4A0D-9BD2-D6E9FD0B26A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861356" y="5334142"/>
            <a:ext cx="396716" cy="282486"/>
          </a:xfrm>
        </p:spPr>
        <p:txBody>
          <a:bodyPr/>
          <a:lstStyle/>
          <a:p>
            <a:r>
              <a:rPr lang="en-US" dirty="0"/>
              <a:t>OCT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80CB353-63CA-4305-9748-807B6905DBF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1356974" y="5334142"/>
            <a:ext cx="396716" cy="282486"/>
          </a:xfrm>
        </p:spPr>
        <p:txBody>
          <a:bodyPr/>
          <a:lstStyle/>
          <a:p>
            <a:r>
              <a:rPr lang="en-US" dirty="0"/>
              <a:t>NOV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B52C010-5159-4F61-821F-E73647E7C06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1852592" y="5334142"/>
            <a:ext cx="396716" cy="282486"/>
          </a:xfrm>
        </p:spPr>
        <p:txBody>
          <a:bodyPr/>
          <a:lstStyle/>
          <a:p>
            <a:r>
              <a:rPr lang="en-US" dirty="0"/>
              <a:t>DEC</a:t>
            </a:r>
          </a:p>
        </p:txBody>
      </p:sp>
      <p:cxnSp>
        <p:nvCxnSpPr>
          <p:cNvPr id="48" name="Straight Connector 47" descr="Milestone Connector">
            <a:extLst>
              <a:ext uri="{FF2B5EF4-FFF2-40B4-BE49-F238E27FC236}">
                <a16:creationId xmlns:a16="http://schemas.microsoft.com/office/drawing/2014/main" id="{53BC501E-8914-41D2-8643-052558AA1E7D}"/>
              </a:ext>
            </a:extLst>
          </p:cNvPr>
          <p:cNvCxnSpPr>
            <a:cxnSpLocks/>
          </p:cNvCxnSpPr>
          <p:nvPr/>
        </p:nvCxnSpPr>
        <p:spPr>
          <a:xfrm>
            <a:off x="11730235" y="4244644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FD461938-72FB-4E5D-80CD-DE5F3EE1D5AE}"/>
              </a:ext>
            </a:extLst>
          </p:cNvPr>
          <p:cNvSpPr txBox="1">
            <a:spLocks/>
          </p:cNvSpPr>
          <p:nvPr/>
        </p:nvSpPr>
        <p:spPr>
          <a:xfrm>
            <a:off x="10271127" y="3521154"/>
            <a:ext cx="1793875" cy="7234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ETAPA FAZA DETERMINANTA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3F2EA78E-7491-46CC-9C20-5B473BC28EED}"/>
              </a:ext>
            </a:extLst>
          </p:cNvPr>
          <p:cNvSpPr txBox="1">
            <a:spLocks/>
          </p:cNvSpPr>
          <p:nvPr/>
        </p:nvSpPr>
        <p:spPr>
          <a:xfrm>
            <a:off x="10322856" y="3996924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NOIEMBRIE,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5BD6B-402B-4987-9FCE-9A6924EE2F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31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4294-49A0-4C63-A7D7-E3BF9E591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ETAPA DE EXECUTIE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27313F-88F1-455D-8330-59BE361ECDE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GRAFIC DE REALIZARE EXECUTIE SI DARE IN FOLOSINTA - 2 ANI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861FF3-B902-4DEC-B46D-0F2E499C51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2290" y="5962731"/>
            <a:ext cx="638918" cy="282486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941AA2-C85B-41A7-9264-A0C66F329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3390" y="5334142"/>
            <a:ext cx="396716" cy="282486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4BD3D3-C7A9-46F1-8ED8-AB8D1BB8926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007" y="5334142"/>
            <a:ext cx="396716" cy="282486"/>
          </a:xfrm>
        </p:spPr>
        <p:txBody>
          <a:bodyPr/>
          <a:lstStyle/>
          <a:p>
            <a:r>
              <a:rPr lang="en-US" dirty="0"/>
              <a:t>FEB</a:t>
            </a:r>
          </a:p>
        </p:txBody>
      </p:sp>
      <p:cxnSp>
        <p:nvCxnSpPr>
          <p:cNvPr id="45" name="Straight Connector 44" descr="Milestone Connector">
            <a:extLst>
              <a:ext uri="{FF2B5EF4-FFF2-40B4-BE49-F238E27FC236}">
                <a16:creationId xmlns:a16="http://schemas.microsoft.com/office/drawing/2014/main" id="{7AAE5EC1-092E-4A01-B866-C63F654AC331}"/>
              </a:ext>
            </a:extLst>
          </p:cNvPr>
          <p:cNvCxnSpPr>
            <a:cxnSpLocks/>
          </p:cNvCxnSpPr>
          <p:nvPr/>
        </p:nvCxnSpPr>
        <p:spPr>
          <a:xfrm>
            <a:off x="1420283" y="4244644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30F660-D88D-4A5F-8F7C-44B1D5C8E66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64597" y="3404938"/>
            <a:ext cx="1793875" cy="839708"/>
          </a:xfrm>
        </p:spPr>
        <p:txBody>
          <a:bodyPr/>
          <a:lstStyle/>
          <a:p>
            <a:r>
              <a:rPr lang="en-US" dirty="0"/>
              <a:t>FAZA DETERMINANTA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77C5603-8643-4603-9AC4-34B768C3DBB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16326" y="3996924"/>
            <a:ext cx="1690417" cy="224670"/>
          </a:xfrm>
        </p:spPr>
        <p:txBody>
          <a:bodyPr/>
          <a:lstStyle/>
          <a:p>
            <a:r>
              <a:rPr lang="en-US" dirty="0"/>
              <a:t>FEBRUARIE, 2022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3EDDDB-6509-4407-BA35-232AAF9F198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444625" y="5334142"/>
            <a:ext cx="396716" cy="282486"/>
          </a:xfrm>
        </p:spPr>
        <p:txBody>
          <a:bodyPr/>
          <a:lstStyle/>
          <a:p>
            <a:r>
              <a:rPr lang="en-US" dirty="0"/>
              <a:t>MAR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3A061F-AC2A-4E3F-B448-DC6FEC307A5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40243" y="5334142"/>
            <a:ext cx="396716" cy="282486"/>
          </a:xfrm>
        </p:spPr>
        <p:txBody>
          <a:bodyPr/>
          <a:lstStyle/>
          <a:p>
            <a:r>
              <a:rPr lang="en-US" dirty="0"/>
              <a:t>APR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C81818-8260-4E49-9FCC-569FDE30B0B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435861" y="5334142"/>
            <a:ext cx="396716" cy="282486"/>
          </a:xfrm>
        </p:spPr>
        <p:txBody>
          <a:bodyPr/>
          <a:lstStyle/>
          <a:p>
            <a:r>
              <a:rPr lang="en-US" dirty="0"/>
              <a:t>MAY</a:t>
            </a:r>
          </a:p>
        </p:txBody>
      </p:sp>
      <p:cxnSp>
        <p:nvCxnSpPr>
          <p:cNvPr id="49" name="Straight Connector 48" descr="Milestone Connector">
            <a:extLst>
              <a:ext uri="{FF2B5EF4-FFF2-40B4-BE49-F238E27FC236}">
                <a16:creationId xmlns:a16="http://schemas.microsoft.com/office/drawing/2014/main" id="{9F9EC6C0-1013-478D-9D38-F5E0A03C22F7}"/>
              </a:ext>
            </a:extLst>
          </p:cNvPr>
          <p:cNvCxnSpPr>
            <a:cxnSpLocks/>
          </p:cNvCxnSpPr>
          <p:nvPr/>
        </p:nvCxnSpPr>
        <p:spPr>
          <a:xfrm rot="10800000">
            <a:off x="2826809" y="5868047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607DCFEC-829E-4B9D-9E7F-72EDD3917269}"/>
              </a:ext>
            </a:extLst>
          </p:cNvPr>
          <p:cNvSpPr txBox="1">
            <a:spLocks/>
          </p:cNvSpPr>
          <p:nvPr/>
        </p:nvSpPr>
        <p:spPr>
          <a:xfrm>
            <a:off x="1929872" y="6460958"/>
            <a:ext cx="1793875" cy="826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FAZA DETERMINANTA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4108CB68-6F0A-484F-A51D-06A02D71D152}"/>
              </a:ext>
            </a:extLst>
          </p:cNvPr>
          <p:cNvSpPr txBox="1">
            <a:spLocks/>
          </p:cNvSpPr>
          <p:nvPr/>
        </p:nvSpPr>
        <p:spPr>
          <a:xfrm>
            <a:off x="1981601" y="7039552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MAI, 2022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FD068B-6917-4C40-B40D-5F7B670EA7B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31479" y="5334142"/>
            <a:ext cx="396716" cy="282486"/>
          </a:xfrm>
        </p:spPr>
        <p:txBody>
          <a:bodyPr/>
          <a:lstStyle/>
          <a:p>
            <a:r>
              <a:rPr lang="en-US" dirty="0"/>
              <a:t>JUN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E71AD-30AF-4021-B577-B686EC6DA32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427097" y="5334142"/>
            <a:ext cx="396716" cy="282486"/>
          </a:xfrm>
        </p:spPr>
        <p:txBody>
          <a:bodyPr/>
          <a:lstStyle/>
          <a:p>
            <a:r>
              <a:rPr lang="en-US" dirty="0"/>
              <a:t>JUL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8E5FFBE-125E-43C8-A66E-DE8D2FE7AF3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922715" y="5334142"/>
            <a:ext cx="396716" cy="282486"/>
          </a:xfrm>
        </p:spPr>
        <p:txBody>
          <a:bodyPr/>
          <a:lstStyle/>
          <a:p>
            <a:r>
              <a:rPr lang="en-US" dirty="0"/>
              <a:t>AUG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09F81D-5EC6-4D97-B0C2-AC00081AB1A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418332" y="5334142"/>
            <a:ext cx="396716" cy="282486"/>
          </a:xfrm>
        </p:spPr>
        <p:txBody>
          <a:bodyPr/>
          <a:lstStyle/>
          <a:p>
            <a:r>
              <a:rPr lang="en-US" dirty="0"/>
              <a:t>SEP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A477EE3-A17C-4158-91E8-03A401BE96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13950" y="5334142"/>
            <a:ext cx="396716" cy="282486"/>
          </a:xfrm>
        </p:spPr>
        <p:txBody>
          <a:bodyPr/>
          <a:lstStyle/>
          <a:p>
            <a:r>
              <a:rPr lang="en-US" dirty="0"/>
              <a:t>OCT</a:t>
            </a:r>
          </a:p>
        </p:txBody>
      </p:sp>
      <p:cxnSp>
        <p:nvCxnSpPr>
          <p:cNvPr id="47" name="Straight Connector 46" descr="Milestone Connector">
            <a:extLst>
              <a:ext uri="{FF2B5EF4-FFF2-40B4-BE49-F238E27FC236}">
                <a16:creationId xmlns:a16="http://schemas.microsoft.com/office/drawing/2014/main" id="{75E1C21F-EF32-4CA2-BCB8-D7FA7A59B4FB}"/>
              </a:ext>
            </a:extLst>
          </p:cNvPr>
          <p:cNvCxnSpPr>
            <a:cxnSpLocks/>
          </p:cNvCxnSpPr>
          <p:nvPr/>
        </p:nvCxnSpPr>
        <p:spPr>
          <a:xfrm>
            <a:off x="5216654" y="4244644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7FB66D8F-42FB-4D6F-B5C7-E8A2704C4D5D}"/>
              </a:ext>
            </a:extLst>
          </p:cNvPr>
          <p:cNvSpPr txBox="1">
            <a:spLocks/>
          </p:cNvSpPr>
          <p:nvPr/>
        </p:nvSpPr>
        <p:spPr>
          <a:xfrm>
            <a:off x="4319718" y="3404938"/>
            <a:ext cx="1793875" cy="8397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FAZA DETERMINANTA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70F9344-0ABB-49C3-B3ED-B9214081BFF4}"/>
              </a:ext>
            </a:extLst>
          </p:cNvPr>
          <p:cNvSpPr txBox="1">
            <a:spLocks/>
          </p:cNvSpPr>
          <p:nvPr/>
        </p:nvSpPr>
        <p:spPr>
          <a:xfrm>
            <a:off x="4371447" y="3996924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OCTOMBRIE, 2022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77818B-3CAB-4A39-939D-99E98D2EE68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09568" y="5334142"/>
            <a:ext cx="396716" cy="282486"/>
          </a:xfrm>
        </p:spPr>
        <p:txBody>
          <a:bodyPr/>
          <a:lstStyle/>
          <a:p>
            <a:r>
              <a:rPr lang="en-US" dirty="0"/>
              <a:t>NOV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7907FC8-DAAF-4896-A2B1-C173BF2FAE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905186" y="5334142"/>
            <a:ext cx="396716" cy="282486"/>
          </a:xfrm>
        </p:spPr>
        <p:txBody>
          <a:bodyPr/>
          <a:lstStyle/>
          <a:p>
            <a:r>
              <a:rPr lang="en-US" dirty="0"/>
              <a:t>DEC</a:t>
            </a:r>
          </a:p>
        </p:txBody>
      </p:sp>
      <p:sp>
        <p:nvSpPr>
          <p:cNvPr id="11" name="Year">
            <a:extLst>
              <a:ext uri="{FF2B5EF4-FFF2-40B4-BE49-F238E27FC236}">
                <a16:creationId xmlns:a16="http://schemas.microsoft.com/office/drawing/2014/main" id="{44D29552-2F85-4F4F-9B7F-B79798681F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79700" y="5962731"/>
            <a:ext cx="638918" cy="282486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C65619-A68A-4D21-9D17-40F8692EF1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00800" y="5334142"/>
            <a:ext cx="396716" cy="282486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JAN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9C4CCA5-A2BE-4897-994D-9B1669D69F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896413" y="5334142"/>
            <a:ext cx="396716" cy="282486"/>
          </a:xfrm>
        </p:spPr>
        <p:txBody>
          <a:bodyPr/>
          <a:lstStyle/>
          <a:p>
            <a:r>
              <a:rPr lang="en-US" dirty="0"/>
              <a:t>FEB</a:t>
            </a:r>
          </a:p>
        </p:txBody>
      </p:sp>
      <p:cxnSp>
        <p:nvCxnSpPr>
          <p:cNvPr id="50" name="Straight Connector 49" descr="Milestone Connector">
            <a:extLst>
              <a:ext uri="{FF2B5EF4-FFF2-40B4-BE49-F238E27FC236}">
                <a16:creationId xmlns:a16="http://schemas.microsoft.com/office/drawing/2014/main" id="{000161CD-EB22-4A39-B831-F62D3980F039}"/>
              </a:ext>
            </a:extLst>
          </p:cNvPr>
          <p:cNvCxnSpPr>
            <a:cxnSpLocks/>
          </p:cNvCxnSpPr>
          <p:nvPr/>
        </p:nvCxnSpPr>
        <p:spPr>
          <a:xfrm rot="10800000">
            <a:off x="7085010" y="5868047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322F7C2-6007-4413-B0AC-012350267DE3}"/>
              </a:ext>
            </a:extLst>
          </p:cNvPr>
          <p:cNvSpPr txBox="1">
            <a:spLocks/>
          </p:cNvSpPr>
          <p:nvPr/>
        </p:nvSpPr>
        <p:spPr>
          <a:xfrm>
            <a:off x="6188073" y="6591320"/>
            <a:ext cx="1793875" cy="1449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FAZA DETERMINANTA</a:t>
            </a:r>
          </a:p>
          <a:p>
            <a:r>
              <a:rPr lang="en-US" dirty="0"/>
              <a:t>ORGANIZARE ACHIZITII PENTRU DOTARI</a:t>
            </a:r>
          </a:p>
        </p:txBody>
      </p:sp>
      <p:sp>
        <p:nvSpPr>
          <p:cNvPr id="41" name="Text Placeholder 32">
            <a:extLst>
              <a:ext uri="{FF2B5EF4-FFF2-40B4-BE49-F238E27FC236}">
                <a16:creationId xmlns:a16="http://schemas.microsoft.com/office/drawing/2014/main" id="{10494267-4554-4417-885E-D691A01C97F0}"/>
              </a:ext>
            </a:extLst>
          </p:cNvPr>
          <p:cNvSpPr txBox="1">
            <a:spLocks/>
          </p:cNvSpPr>
          <p:nvPr/>
        </p:nvSpPr>
        <p:spPr>
          <a:xfrm>
            <a:off x="6239800" y="7848230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FEBRUARIE, 2023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5FD452-DC3E-4D62-B19B-0A79E604A8A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392031" y="5334142"/>
            <a:ext cx="396716" cy="282486"/>
          </a:xfrm>
        </p:spPr>
        <p:txBody>
          <a:bodyPr/>
          <a:lstStyle/>
          <a:p>
            <a:r>
              <a:rPr lang="en-US" dirty="0"/>
              <a:t>MAR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6D290B2-F312-4D9A-96C7-D40523406AC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87649" y="5334142"/>
            <a:ext cx="396716" cy="282486"/>
          </a:xfrm>
        </p:spPr>
        <p:txBody>
          <a:bodyPr/>
          <a:lstStyle/>
          <a:p>
            <a:r>
              <a:rPr lang="en-US" dirty="0"/>
              <a:t>APR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0E52477-0BA9-471B-B2C2-F1A03FCF188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83267" y="5334142"/>
            <a:ext cx="396716" cy="282486"/>
          </a:xfrm>
        </p:spPr>
        <p:txBody>
          <a:bodyPr/>
          <a:lstStyle/>
          <a:p>
            <a:r>
              <a:rPr lang="en-US" dirty="0"/>
              <a:t>MAY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0D1D022-03FA-47E6-8430-252C6D5B4C4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878885" y="5334142"/>
            <a:ext cx="396716" cy="282486"/>
          </a:xfrm>
        </p:spPr>
        <p:txBody>
          <a:bodyPr/>
          <a:lstStyle/>
          <a:p>
            <a:r>
              <a:rPr lang="en-US" dirty="0"/>
              <a:t>JUN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A7483FC-7290-41B1-B371-ECA1174519D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374503" y="5334142"/>
            <a:ext cx="396716" cy="282486"/>
          </a:xfrm>
        </p:spPr>
        <p:txBody>
          <a:bodyPr/>
          <a:lstStyle/>
          <a:p>
            <a:r>
              <a:rPr lang="en-US" dirty="0"/>
              <a:t>JUL</a:t>
            </a:r>
          </a:p>
        </p:txBody>
      </p:sp>
      <p:cxnSp>
        <p:nvCxnSpPr>
          <p:cNvPr id="51" name="Straight Connector 50" descr="Milestone Connector">
            <a:extLst>
              <a:ext uri="{FF2B5EF4-FFF2-40B4-BE49-F238E27FC236}">
                <a16:creationId xmlns:a16="http://schemas.microsoft.com/office/drawing/2014/main" id="{08DB31DC-8655-4956-9B1E-754B8549DC2B}"/>
              </a:ext>
            </a:extLst>
          </p:cNvPr>
          <p:cNvCxnSpPr>
            <a:cxnSpLocks/>
          </p:cNvCxnSpPr>
          <p:nvPr/>
        </p:nvCxnSpPr>
        <p:spPr>
          <a:xfrm rot="10800000">
            <a:off x="9425917" y="5868047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98DDA43F-34CF-4E57-97F0-535BCBD8A38F}"/>
              </a:ext>
            </a:extLst>
          </p:cNvPr>
          <p:cNvSpPr txBox="1">
            <a:spLocks/>
          </p:cNvSpPr>
          <p:nvPr/>
        </p:nvSpPr>
        <p:spPr>
          <a:xfrm>
            <a:off x="8528981" y="6725298"/>
            <a:ext cx="1793875" cy="5619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RECEPTIE CLADIRE</a:t>
            </a:r>
          </a:p>
        </p:txBody>
      </p:sp>
      <p:sp>
        <p:nvSpPr>
          <p:cNvPr id="43" name="Text Placeholder 32">
            <a:extLst>
              <a:ext uri="{FF2B5EF4-FFF2-40B4-BE49-F238E27FC236}">
                <a16:creationId xmlns:a16="http://schemas.microsoft.com/office/drawing/2014/main" id="{A73003EF-6143-460A-9787-61DCD9FD999B}"/>
              </a:ext>
            </a:extLst>
          </p:cNvPr>
          <p:cNvSpPr txBox="1">
            <a:spLocks/>
          </p:cNvSpPr>
          <p:nvPr/>
        </p:nvSpPr>
        <p:spPr>
          <a:xfrm>
            <a:off x="8580710" y="7039552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IULIE, 2023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49E385-DCE9-4DC9-8F0A-F8BAF02D979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870120" y="5334142"/>
            <a:ext cx="396716" cy="282486"/>
          </a:xfrm>
        </p:spPr>
        <p:txBody>
          <a:bodyPr/>
          <a:lstStyle/>
          <a:p>
            <a:r>
              <a:rPr lang="en-US" dirty="0"/>
              <a:t>AUG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7A506EE-32D5-4685-97A6-8FDFEF238C4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0365738" y="5334142"/>
            <a:ext cx="396716" cy="282486"/>
          </a:xfrm>
        </p:spPr>
        <p:txBody>
          <a:bodyPr/>
          <a:lstStyle/>
          <a:p>
            <a:r>
              <a:rPr lang="en-US" dirty="0"/>
              <a:t>SEP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787EDAC-5EAB-4A0D-9BD2-D6E9FD0B26A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861356" y="5334142"/>
            <a:ext cx="396716" cy="282486"/>
          </a:xfrm>
        </p:spPr>
        <p:txBody>
          <a:bodyPr/>
          <a:lstStyle/>
          <a:p>
            <a:r>
              <a:rPr lang="en-US" dirty="0"/>
              <a:t>OCT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80CB353-63CA-4305-9748-807B6905DBF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1356974" y="5334142"/>
            <a:ext cx="396716" cy="282486"/>
          </a:xfrm>
        </p:spPr>
        <p:txBody>
          <a:bodyPr/>
          <a:lstStyle/>
          <a:p>
            <a:r>
              <a:rPr lang="en-US" dirty="0"/>
              <a:t>NOV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B52C010-5159-4F61-821F-E73647E7C06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1852592" y="5334142"/>
            <a:ext cx="396716" cy="282486"/>
          </a:xfrm>
        </p:spPr>
        <p:txBody>
          <a:bodyPr/>
          <a:lstStyle/>
          <a:p>
            <a:r>
              <a:rPr lang="en-US" dirty="0"/>
              <a:t>DEC</a:t>
            </a:r>
          </a:p>
        </p:txBody>
      </p:sp>
      <p:cxnSp>
        <p:nvCxnSpPr>
          <p:cNvPr id="48" name="Straight Connector 47" descr="Milestone Connector">
            <a:extLst>
              <a:ext uri="{FF2B5EF4-FFF2-40B4-BE49-F238E27FC236}">
                <a16:creationId xmlns:a16="http://schemas.microsoft.com/office/drawing/2014/main" id="{53BC501E-8914-41D2-8643-052558AA1E7D}"/>
              </a:ext>
            </a:extLst>
          </p:cNvPr>
          <p:cNvCxnSpPr>
            <a:cxnSpLocks/>
          </p:cNvCxnSpPr>
          <p:nvPr/>
        </p:nvCxnSpPr>
        <p:spPr>
          <a:xfrm>
            <a:off x="10577134" y="4320547"/>
            <a:ext cx="0" cy="857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FD461938-72FB-4E5D-80CD-DE5F3EE1D5AE}"/>
              </a:ext>
            </a:extLst>
          </p:cNvPr>
          <p:cNvSpPr txBox="1">
            <a:spLocks/>
          </p:cNvSpPr>
          <p:nvPr/>
        </p:nvSpPr>
        <p:spPr>
          <a:xfrm>
            <a:off x="9118026" y="3758573"/>
            <a:ext cx="1793875" cy="561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INAUGURARE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3F2EA78E-7491-46CC-9C20-5B473BC28EED}"/>
              </a:ext>
            </a:extLst>
          </p:cNvPr>
          <p:cNvSpPr txBox="1">
            <a:spLocks/>
          </p:cNvSpPr>
          <p:nvPr/>
        </p:nvSpPr>
        <p:spPr>
          <a:xfrm>
            <a:off x="9169755" y="4072827"/>
            <a:ext cx="1690417" cy="22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SEPTEMBRIE,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5BD6B-402B-4987-9FCE-9A6924EE2F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72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Up close image of architect books on a bookshelf">
            <a:extLst>
              <a:ext uri="{FF2B5EF4-FFF2-40B4-BE49-F238E27FC236}">
                <a16:creationId xmlns:a16="http://schemas.microsoft.com/office/drawing/2014/main" id="{C96DDC1B-725A-4E23-998D-39DB95C7FF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372288"/>
            <a:ext cx="12192000" cy="6777425"/>
          </a:xfrm>
        </p:spPr>
      </p:pic>
      <p:grpSp>
        <p:nvGrpSpPr>
          <p:cNvPr id="14" name="Group 13" descr="Logo Placeholder">
            <a:extLst>
              <a:ext uri="{FF2B5EF4-FFF2-40B4-BE49-F238E27FC236}">
                <a16:creationId xmlns:a16="http://schemas.microsoft.com/office/drawing/2014/main" id="{880A2ECE-2779-4E77-A6CD-19245DDA0E83}"/>
              </a:ext>
            </a:extLst>
          </p:cNvPr>
          <p:cNvGrpSpPr/>
          <p:nvPr/>
        </p:nvGrpSpPr>
        <p:grpSpPr>
          <a:xfrm>
            <a:off x="900114" y="3525719"/>
            <a:ext cx="2173095" cy="523220"/>
            <a:chOff x="1985170" y="1950690"/>
            <a:chExt cx="2173095" cy="5232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6922D7-EB08-469E-8F83-B30E96A2A1F1}"/>
                </a:ext>
              </a:extLst>
            </p:cNvPr>
            <p:cNvSpPr/>
            <p:nvPr/>
          </p:nvSpPr>
          <p:spPr>
            <a:xfrm>
              <a:off x="1985170" y="1950690"/>
              <a:ext cx="217309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anchor="ctr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Contoso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i="1" dirty="0">
                  <a:solidFill>
                    <a:schemeClr val="bg1"/>
                  </a:solidFill>
                  <a:latin typeface="+mj-lt"/>
                </a:rPr>
                <a:t>Ltd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76A980EB-D1F4-465E-AB3A-2BB5C023D32D}"/>
                </a:ext>
              </a:extLst>
            </p:cNvPr>
            <p:cNvSpPr/>
            <p:nvPr/>
          </p:nvSpPr>
          <p:spPr>
            <a:xfrm flipV="1">
              <a:off x="2087087" y="2034539"/>
              <a:ext cx="203115" cy="177761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6">
            <a:extLst>
              <a:ext uri="{FF2B5EF4-FFF2-40B4-BE49-F238E27FC236}">
                <a16:creationId xmlns:a16="http://schemas.microsoft.com/office/drawing/2014/main" id="{069B61ED-348D-4C69-8AEB-6F6DB7533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00114" y="4342552"/>
            <a:ext cx="3792293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User" title="Icon - Presenter Name">
            <a:extLst>
              <a:ext uri="{FF2B5EF4-FFF2-40B4-BE49-F238E27FC236}">
                <a16:creationId xmlns:a16="http://schemas.microsoft.com/office/drawing/2014/main" id="{0D936581-1C4F-499A-B80F-85EB3B0ADB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674" y="5858086"/>
            <a:ext cx="218900" cy="21890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79E2AB0-6808-4B87-9120-E7ED0C1284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1"/>
              <a:t>Allan Mattsson</a:t>
            </a:r>
          </a:p>
        </p:txBody>
      </p:sp>
      <p:pic>
        <p:nvPicPr>
          <p:cNvPr id="11" name="Graphic 10" descr="Smart Phone" title="Icon - Presenter Phone Number">
            <a:extLst>
              <a:ext uri="{FF2B5EF4-FFF2-40B4-BE49-F238E27FC236}">
                <a16:creationId xmlns:a16="http://schemas.microsoft.com/office/drawing/2014/main" id="{B45A175C-64D2-48F2-AAC2-400B198305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674" y="6266846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3D6EB-3EF0-49B9-B771-0FFC78728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1"/>
              <a:t>+1 555-0100</a:t>
            </a:r>
          </a:p>
        </p:txBody>
      </p:sp>
      <p:pic>
        <p:nvPicPr>
          <p:cNvPr id="10" name="Graphic 9" descr="Envelope" title="Icon Presenter Email">
            <a:extLst>
              <a:ext uri="{FF2B5EF4-FFF2-40B4-BE49-F238E27FC236}">
                <a16:creationId xmlns:a16="http://schemas.microsoft.com/office/drawing/2014/main" id="{0A5A2E66-8294-497F-B1D3-36D2F03C6D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674" y="6694419"/>
            <a:ext cx="218900" cy="218900"/>
          </a:xfrm>
          <a:prstGeom prst="rect">
            <a:avLst/>
          </a:prstGeom>
        </p:spPr>
      </p:pic>
      <p:pic>
        <p:nvPicPr>
          <p:cNvPr id="17" name="Graphic 16" descr="Link">
            <a:extLst>
              <a:ext uri="{FF2B5EF4-FFF2-40B4-BE49-F238E27FC236}">
                <a16:creationId xmlns:a16="http://schemas.microsoft.com/office/drawing/2014/main" id="{8B0D17A9-1A1F-4E6C-89F3-F8C144A5A8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5815" y="7072080"/>
            <a:ext cx="244786" cy="24478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734FFE-24D3-4BB4-93BD-AD5CADA3FE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noProof="1"/>
              <a:t>www.contoso.com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4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5D194-85BA-4D50-B47D-062E79220F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0910" y="132346"/>
            <a:ext cx="6848900" cy="923939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en-US" sz="3200" noProof="1"/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en-US" sz="3200" noProof="1"/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en-US" sz="3200" noProof="1"/>
          </a:p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endParaRPr lang="en-US" sz="3200" noProof="1"/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en-US" sz="3200" noProof="1"/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en-US" sz="3200" noProof="1"/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en-US" sz="3200" noProof="1"/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en-US" sz="3200" noProof="1"/>
          </a:p>
          <a:p>
            <a:pPr algn="just">
              <a:spcBef>
                <a:spcPts val="0"/>
              </a:spcBef>
              <a:spcAft>
                <a:spcPts val="1500"/>
              </a:spcAft>
            </a:pPr>
            <a:r>
              <a:rPr lang="en-US" noProof="1"/>
              <a:t>Din punct de vedere administrativ, se învecinează cu comunele Ghiroda în partea de nord-vest, Chevereșu Mare în est, Sacoșu Turcesc în sud și Giroc în sud-vest. Suprafața comunei este de 69,13km², aceasta fiind învecinată cu Municipiul Timișoara. Satul reședință de comună, Moșnița Nouă este situat în centrul comunei cu același nume, în timp ce restul satelor existente</a:t>
            </a:r>
          </a:p>
          <a:p>
            <a:pPr algn="just">
              <a:spcBef>
                <a:spcPts val="0"/>
              </a:spcBef>
              <a:spcAft>
                <a:spcPts val="1500"/>
              </a:spcAft>
            </a:pPr>
            <a:r>
              <a:rPr lang="en-US" noProof="1"/>
              <a:t>în comună se află la distanțe relativ mici, fiind legat de acestea prin drumuri comunale, excepție</a:t>
            </a:r>
          </a:p>
          <a:p>
            <a:pPr algn="just">
              <a:spcBef>
                <a:spcPts val="0"/>
              </a:spcBef>
              <a:spcAft>
                <a:spcPts val="1500"/>
              </a:spcAft>
            </a:pPr>
            <a:r>
              <a:rPr lang="en-US" noProof="1"/>
              <a:t>făcând localitatea Albina, legătura dintre cele două localități realizându-se prin drumul județean 592 pe o distanță de 3 km. Distanța dintre Moșnița Nouă și Moșnița Veche este de 1,8 km, în partea de nord-nord-est, localitatea Urseni aflându-se la 3 km spre sud, iar Rudicica în partea de sud-est. Această localitate din urmă are statut de semi-enclavă ca urmare a faptului că este înconjurată aproape total de teritoriul administrativ al comunei Giroc.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8660" y="132346"/>
            <a:ext cx="5103000" cy="47645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8650" y="4975493"/>
            <a:ext cx="4585749" cy="2375802"/>
          </a:xfrm>
        </p:spPr>
        <p:txBody>
          <a:bodyPr/>
          <a:lstStyle/>
          <a:p>
            <a:pPr algn="just"/>
            <a:r>
              <a:rPr lang="ro-RO" dirty="0"/>
              <a:t>Comuna</a:t>
            </a:r>
            <a:r>
              <a:rPr lang="en-US" dirty="0"/>
              <a:t> </a:t>
            </a:r>
            <a:r>
              <a:rPr lang="en-US" dirty="0" err="1"/>
              <a:t>Moșnița</a:t>
            </a:r>
            <a:r>
              <a:rPr lang="en-US" dirty="0"/>
              <a:t> </a:t>
            </a:r>
            <a:r>
              <a:rPr lang="en-US" dirty="0" err="1"/>
              <a:t>Nouă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localizată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vestul</a:t>
            </a:r>
            <a:r>
              <a:rPr lang="en-US" dirty="0"/>
              <a:t> </a:t>
            </a:r>
            <a:r>
              <a:rPr lang="en-US" dirty="0" err="1"/>
              <a:t>României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partea</a:t>
            </a:r>
            <a:r>
              <a:rPr lang="en-US" dirty="0"/>
              <a:t> </a:t>
            </a:r>
            <a:r>
              <a:rPr lang="en-US" dirty="0" err="1"/>
              <a:t>centrală</a:t>
            </a:r>
            <a:r>
              <a:rPr lang="en-US" dirty="0"/>
              <a:t> a </a:t>
            </a:r>
            <a:r>
              <a:rPr lang="en-US" dirty="0" err="1"/>
              <a:t>județului</a:t>
            </a:r>
            <a:r>
              <a:rPr lang="en-US" dirty="0"/>
              <a:t> </a:t>
            </a:r>
            <a:r>
              <a:rPr lang="en-US" dirty="0" err="1"/>
              <a:t>Timiș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marea</a:t>
            </a:r>
            <a:r>
              <a:rPr lang="en-US" dirty="0"/>
              <a:t> </a:t>
            </a:r>
            <a:r>
              <a:rPr lang="en-US" dirty="0" err="1"/>
              <a:t>unitate</a:t>
            </a:r>
            <a:r>
              <a:rPr lang="en-US" dirty="0"/>
              <a:t> </a:t>
            </a:r>
            <a:r>
              <a:rPr lang="en-US" dirty="0" err="1"/>
              <a:t>geografică</a:t>
            </a:r>
            <a:r>
              <a:rPr lang="en-US" dirty="0"/>
              <a:t> a </a:t>
            </a:r>
            <a:r>
              <a:rPr lang="en-US" dirty="0" err="1"/>
              <a:t>Câmpiei</a:t>
            </a:r>
            <a:r>
              <a:rPr lang="en-US" dirty="0"/>
              <a:t> </a:t>
            </a:r>
            <a:r>
              <a:rPr lang="en-US" dirty="0" err="1"/>
              <a:t>Joase</a:t>
            </a:r>
            <a:r>
              <a:rPr lang="en-US" dirty="0"/>
              <a:t> a </a:t>
            </a:r>
            <a:r>
              <a:rPr lang="en-US" dirty="0" err="1"/>
              <a:t>Timișului</a:t>
            </a:r>
            <a:r>
              <a:rPr lang="en-US" dirty="0"/>
              <a:t>. Din </a:t>
            </a:r>
            <a:r>
              <a:rPr lang="en-US" dirty="0" err="1"/>
              <a:t>punct</a:t>
            </a:r>
            <a:r>
              <a:rPr lang="en-US" dirty="0"/>
              <a:t> de </a:t>
            </a:r>
            <a:r>
              <a:rPr lang="en-US" dirty="0" err="1"/>
              <a:t>vedere</a:t>
            </a:r>
            <a:r>
              <a:rPr lang="en-US" dirty="0"/>
              <a:t> al </a:t>
            </a:r>
            <a:r>
              <a:rPr lang="en-US" dirty="0" err="1"/>
              <a:t>localizării</a:t>
            </a:r>
            <a:r>
              <a:rPr lang="en-US" dirty="0"/>
              <a:t> </a:t>
            </a:r>
            <a:r>
              <a:rPr lang="en-US" dirty="0" err="1"/>
              <a:t>geografice</a:t>
            </a:r>
            <a:r>
              <a:rPr lang="en-US" dirty="0"/>
              <a:t>, </a:t>
            </a:r>
            <a:r>
              <a:rPr lang="en-US" dirty="0" err="1"/>
              <a:t>centrul</a:t>
            </a:r>
            <a:r>
              <a:rPr lang="en-US" dirty="0"/>
              <a:t> </a:t>
            </a:r>
            <a:r>
              <a:rPr lang="en-US" dirty="0" err="1"/>
              <a:t>comunei</a:t>
            </a:r>
            <a:r>
              <a:rPr lang="en-US" dirty="0"/>
              <a:t> </a:t>
            </a:r>
            <a:r>
              <a:rPr lang="en-US" dirty="0" err="1"/>
              <a:t>Moșnița</a:t>
            </a:r>
            <a:r>
              <a:rPr lang="en-US" dirty="0"/>
              <a:t> </a:t>
            </a:r>
            <a:r>
              <a:rPr lang="en-US" dirty="0" err="1"/>
              <a:t>Nouă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amplasat</a:t>
            </a:r>
            <a:r>
              <a:rPr lang="en-US" dirty="0"/>
              <a:t> la </a:t>
            </a:r>
            <a:r>
              <a:rPr lang="en-US" dirty="0" err="1"/>
              <a:t>intersecția</a:t>
            </a:r>
            <a:r>
              <a:rPr lang="en-US" dirty="0"/>
              <a:t> </a:t>
            </a:r>
            <a:r>
              <a:rPr lang="en-US" dirty="0" err="1"/>
              <a:t>paralelei</a:t>
            </a:r>
            <a:r>
              <a:rPr lang="en-US" dirty="0"/>
              <a:t> de 45 grade, 43 minute </a:t>
            </a:r>
            <a:r>
              <a:rPr lang="en-US" dirty="0" err="1"/>
              <a:t>și</a:t>
            </a:r>
            <a:r>
              <a:rPr lang="en-US" dirty="0"/>
              <a:t> 59 </a:t>
            </a:r>
            <a:r>
              <a:rPr lang="en-US" dirty="0" err="1"/>
              <a:t>secunde</a:t>
            </a:r>
            <a:r>
              <a:rPr lang="en-US" dirty="0"/>
              <a:t> </a:t>
            </a:r>
            <a:r>
              <a:rPr lang="en-US" dirty="0" err="1"/>
              <a:t>nordică</a:t>
            </a:r>
            <a:r>
              <a:rPr lang="en-US" dirty="0"/>
              <a:t>, cu </a:t>
            </a:r>
            <a:r>
              <a:rPr lang="en-US" dirty="0" err="1"/>
              <a:t>meridianul</a:t>
            </a:r>
            <a:r>
              <a:rPr lang="en-US" dirty="0"/>
              <a:t> de 21 grade, 20 de minute, </a:t>
            </a:r>
            <a:r>
              <a:rPr lang="en-US" dirty="0" err="1"/>
              <a:t>și</a:t>
            </a:r>
            <a:r>
              <a:rPr lang="en-US" dirty="0"/>
              <a:t> 1 </a:t>
            </a:r>
            <a:r>
              <a:rPr lang="en-US" dirty="0" err="1"/>
              <a:t>secundă</a:t>
            </a:r>
            <a:r>
              <a:rPr lang="en-US" dirty="0"/>
              <a:t> </a:t>
            </a:r>
            <a:r>
              <a:rPr lang="en-US" dirty="0" err="1"/>
              <a:t>longitudine</a:t>
            </a:r>
            <a:r>
              <a:rPr lang="en-US" dirty="0"/>
              <a:t> </a:t>
            </a:r>
            <a:r>
              <a:rPr lang="en-US" dirty="0" err="1"/>
              <a:t>estică</a:t>
            </a:r>
            <a:r>
              <a:rPr lang="en-US" dirty="0"/>
              <a:t>.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58650" y="3769767"/>
            <a:ext cx="4585750" cy="25355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758650" y="440372"/>
            <a:ext cx="4585750" cy="17394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FEZABILIATATE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96" y="667999"/>
            <a:ext cx="4308278" cy="302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31" y="132346"/>
            <a:ext cx="4313285" cy="49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DA9A6-0313-4B4F-8298-49E83345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CONTEXTUL EXISTENT</a:t>
            </a:r>
          </a:p>
        </p:txBody>
      </p:sp>
      <p:pic>
        <p:nvPicPr>
          <p:cNvPr id="26" name="Picture Placeholder 25" descr="close up image of inside building material">
            <a:extLst>
              <a:ext uri="{FF2B5EF4-FFF2-40B4-BE49-F238E27FC236}">
                <a16:creationId xmlns:a16="http://schemas.microsoft.com/office/drawing/2014/main" id="{EDFCE70F-39B6-4AB4-9E2B-13682787A137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00" y="1813042"/>
            <a:ext cx="1476000" cy="1476000"/>
          </a:xfrm>
        </p:spPr>
      </p:pic>
      <p:pic>
        <p:nvPicPr>
          <p:cNvPr id="42" name="Graphic 41" descr="Map compass">
            <a:extLst>
              <a:ext uri="{FF2B5EF4-FFF2-40B4-BE49-F238E27FC236}">
                <a16:creationId xmlns:a16="http://schemas.microsoft.com/office/drawing/2014/main" id="{46ED85E1-E4CD-4B88-9DA6-1DD92A82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3100" y="2207542"/>
            <a:ext cx="687003" cy="68700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9B008-144F-4910-A6A8-BEA6802070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3390" y="3683542"/>
            <a:ext cx="2079000" cy="504000"/>
          </a:xfrm>
        </p:spPr>
        <p:txBody>
          <a:bodyPr/>
          <a:lstStyle/>
          <a:p>
            <a:r>
              <a:rPr lang="en-US" b="1" dirty="0"/>
              <a:t>CONTEXT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20270B-0AD0-4BF8-8773-151D80729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7983" y="4028588"/>
            <a:ext cx="2079000" cy="2923577"/>
          </a:xfrm>
        </p:spPr>
        <p:txBody>
          <a:bodyPr/>
          <a:lstStyle/>
          <a:p>
            <a:pPr algn="just"/>
            <a:r>
              <a:rPr lang="en-US" dirty="0" err="1"/>
              <a:t>Începând</a:t>
            </a:r>
            <a:r>
              <a:rPr lang="en-US" dirty="0"/>
              <a:t> din </a:t>
            </a:r>
            <a:r>
              <a:rPr lang="en-US" dirty="0" err="1"/>
              <a:t>anul</a:t>
            </a:r>
            <a:r>
              <a:rPr lang="en-US" dirty="0"/>
              <a:t> 1972 </a:t>
            </a:r>
            <a:r>
              <a:rPr lang="en-US" dirty="0" err="1"/>
              <a:t>populaţia</a:t>
            </a:r>
            <a:r>
              <a:rPr lang="en-US" dirty="0"/>
              <a:t> </a:t>
            </a:r>
            <a:r>
              <a:rPr lang="en-US" dirty="0" err="1"/>
              <a:t>celor</a:t>
            </a:r>
            <a:r>
              <a:rPr lang="en-US" dirty="0"/>
              <a:t> </a:t>
            </a:r>
            <a:r>
              <a:rPr lang="en-US" dirty="0" err="1"/>
              <a:t>cinci</a:t>
            </a:r>
            <a:r>
              <a:rPr lang="en-US" dirty="0"/>
              <a:t> </a:t>
            </a:r>
            <a:r>
              <a:rPr lang="en-US" dirty="0" err="1"/>
              <a:t>localităţi</a:t>
            </a:r>
            <a:r>
              <a:rPr lang="en-US" dirty="0"/>
              <a:t> ale </a:t>
            </a:r>
            <a:r>
              <a:rPr lang="en-US" dirty="0" err="1"/>
              <a:t>comunei</a:t>
            </a:r>
            <a:r>
              <a:rPr lang="en-US" dirty="0"/>
              <a:t> </a:t>
            </a:r>
            <a:r>
              <a:rPr lang="en-US" dirty="0" err="1"/>
              <a:t>Moşniţa</a:t>
            </a:r>
            <a:r>
              <a:rPr lang="en-US" dirty="0"/>
              <a:t> </a:t>
            </a:r>
            <a:r>
              <a:rPr lang="en-US" dirty="0" err="1"/>
              <a:t>Nouă</a:t>
            </a:r>
            <a:r>
              <a:rPr lang="en-US" dirty="0"/>
              <a:t> a </a:t>
            </a:r>
            <a:r>
              <a:rPr lang="en-US" dirty="0" err="1"/>
              <a:t>suferit</a:t>
            </a:r>
            <a:r>
              <a:rPr lang="en-US" dirty="0"/>
              <a:t> un </a:t>
            </a:r>
            <a:r>
              <a:rPr lang="en-US" dirty="0" err="1"/>
              <a:t>proces</a:t>
            </a:r>
            <a:r>
              <a:rPr lang="en-US" dirty="0"/>
              <a:t> de </a:t>
            </a:r>
            <a:r>
              <a:rPr lang="en-US" dirty="0" err="1"/>
              <a:t>descreştere</a:t>
            </a:r>
            <a:r>
              <a:rPr lang="en-US" dirty="0"/>
              <a:t>. De la 4.584 </a:t>
            </a:r>
            <a:r>
              <a:rPr lang="en-US" dirty="0" err="1"/>
              <a:t>locuitori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1972, a </a:t>
            </a:r>
            <a:r>
              <a:rPr lang="en-US" dirty="0" err="1"/>
              <a:t>ajuns</a:t>
            </a:r>
            <a:r>
              <a:rPr lang="en-US" dirty="0"/>
              <a:t> la 3.840 </a:t>
            </a:r>
            <a:r>
              <a:rPr lang="en-US" dirty="0" err="1"/>
              <a:t>locuitori</a:t>
            </a:r>
            <a:r>
              <a:rPr lang="en-US" dirty="0"/>
              <a:t> </a:t>
            </a:r>
            <a:r>
              <a:rPr lang="en-US" dirty="0" err="1"/>
              <a:t>stabili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2.000, </a:t>
            </a:r>
            <a:r>
              <a:rPr lang="en-US" dirty="0" err="1"/>
              <a:t>crescând</a:t>
            </a:r>
            <a:r>
              <a:rPr lang="en-US" dirty="0"/>
              <a:t> la 7.011 </a:t>
            </a:r>
            <a:r>
              <a:rPr lang="en-US" dirty="0" err="1"/>
              <a:t>locuitori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ianuarie</a:t>
            </a:r>
            <a:r>
              <a:rPr lang="en-US" dirty="0"/>
              <a:t> 2015(un </a:t>
            </a:r>
            <a:r>
              <a:rPr lang="en-US" dirty="0" err="1"/>
              <a:t>spor</a:t>
            </a:r>
            <a:r>
              <a:rPr lang="en-US" dirty="0"/>
              <a:t> de 83%).</a:t>
            </a:r>
          </a:p>
          <a:p>
            <a:endParaRPr lang="en-US" dirty="0"/>
          </a:p>
        </p:txBody>
      </p:sp>
      <p:pic>
        <p:nvPicPr>
          <p:cNvPr id="28" name="Picture Placeholder 27" descr="Pencil laying on a blueprint of building">
            <a:extLst>
              <a:ext uri="{FF2B5EF4-FFF2-40B4-BE49-F238E27FC236}">
                <a16:creationId xmlns:a16="http://schemas.microsoft.com/office/drawing/2014/main" id="{59CF1C61-6CBB-44C0-9851-9402710E17E5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750" y="1813041"/>
            <a:ext cx="1476000" cy="1476000"/>
          </a:xfrm>
        </p:spPr>
      </p:pic>
      <p:pic>
        <p:nvPicPr>
          <p:cNvPr id="40" name="Graphic 39" descr="Books">
            <a:extLst>
              <a:ext uri="{FF2B5EF4-FFF2-40B4-BE49-F238E27FC236}">
                <a16:creationId xmlns:a16="http://schemas.microsoft.com/office/drawing/2014/main" id="{C84B5BCC-B743-4842-98CF-21590E36E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3250" y="2207541"/>
            <a:ext cx="687003" cy="68700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21558F-5D14-474B-8899-E6F5062B1D8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10443" y="3683542"/>
            <a:ext cx="2079000" cy="504000"/>
          </a:xfrm>
        </p:spPr>
        <p:txBody>
          <a:bodyPr/>
          <a:lstStyle/>
          <a:p>
            <a:r>
              <a:rPr lang="en-US" b="1" dirty="0"/>
              <a:t>POPULATIA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5B2B69-8014-4202-9B08-617A62F852D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910443" y="4028588"/>
            <a:ext cx="2079000" cy="1584763"/>
          </a:xfrm>
        </p:spPr>
        <p:txBody>
          <a:bodyPr/>
          <a:lstStyle/>
          <a:p>
            <a:pPr algn="just"/>
            <a:r>
              <a:rPr lang="en-US" dirty="0" err="1"/>
              <a:t>Populaţia</a:t>
            </a:r>
            <a:r>
              <a:rPr lang="en-US" dirty="0"/>
              <a:t> </a:t>
            </a:r>
            <a:r>
              <a:rPr lang="en-US" dirty="0" err="1"/>
              <a:t>număra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prezent</a:t>
            </a:r>
            <a:r>
              <a:rPr lang="en-US" dirty="0"/>
              <a:t> 11 400 </a:t>
            </a:r>
            <a:r>
              <a:rPr lang="en-US" dirty="0" err="1"/>
              <a:t>locuitori</a:t>
            </a:r>
            <a:r>
              <a:rPr lang="en-US" dirty="0"/>
              <a:t>. </a:t>
            </a:r>
            <a:r>
              <a:rPr lang="en-US" dirty="0" err="1"/>
              <a:t>Populaţia</a:t>
            </a:r>
            <a:r>
              <a:rPr lang="en-US" dirty="0"/>
              <a:t> </a:t>
            </a:r>
            <a:r>
              <a:rPr lang="en-US" dirty="0" err="1"/>
              <a:t>majoritară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de </a:t>
            </a:r>
            <a:r>
              <a:rPr lang="en-US" dirty="0" err="1"/>
              <a:t>naţionalitate</a:t>
            </a:r>
            <a:r>
              <a:rPr lang="en-US" dirty="0"/>
              <a:t> </a:t>
            </a:r>
            <a:r>
              <a:rPr lang="en-US" dirty="0" err="1"/>
              <a:t>română</a:t>
            </a:r>
            <a:r>
              <a:rPr lang="en-US" dirty="0"/>
              <a:t> , </a:t>
            </a:r>
            <a:r>
              <a:rPr lang="en-US" dirty="0" err="1"/>
              <a:t>urmată</a:t>
            </a:r>
            <a:r>
              <a:rPr lang="en-US" dirty="0"/>
              <a:t> de </a:t>
            </a:r>
            <a:r>
              <a:rPr lang="en-US" dirty="0" err="1"/>
              <a:t>etniile</a:t>
            </a:r>
            <a:r>
              <a:rPr lang="en-US" dirty="0"/>
              <a:t> </a:t>
            </a:r>
            <a:r>
              <a:rPr lang="en-US" dirty="0" err="1"/>
              <a:t>maghiară</a:t>
            </a:r>
            <a:r>
              <a:rPr lang="en-US" dirty="0"/>
              <a:t>, </a:t>
            </a:r>
            <a:r>
              <a:rPr lang="en-US" dirty="0" err="1"/>
              <a:t>slovacă</a:t>
            </a:r>
            <a:r>
              <a:rPr lang="en-US" dirty="0"/>
              <a:t>, </a:t>
            </a:r>
            <a:r>
              <a:rPr lang="en-US" dirty="0" err="1"/>
              <a:t>germană</a:t>
            </a:r>
            <a:r>
              <a:rPr lang="en-US" dirty="0"/>
              <a:t> , </a:t>
            </a:r>
            <a:r>
              <a:rPr lang="en-US" dirty="0" err="1"/>
              <a:t>sârbă</a:t>
            </a:r>
            <a:r>
              <a:rPr lang="en-US" dirty="0"/>
              <a:t> 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rromă</a:t>
            </a:r>
            <a:r>
              <a:rPr lang="en-US" dirty="0"/>
              <a:t> , </a:t>
            </a:r>
            <a:r>
              <a:rPr lang="en-US" dirty="0" err="1"/>
              <a:t>diversitate</a:t>
            </a:r>
            <a:r>
              <a:rPr lang="en-US" dirty="0"/>
              <a:t> </a:t>
            </a:r>
            <a:r>
              <a:rPr lang="en-US" dirty="0" err="1"/>
              <a:t>caracteristică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zona</a:t>
            </a:r>
            <a:r>
              <a:rPr lang="en-US" dirty="0"/>
              <a:t> </a:t>
            </a:r>
            <a:r>
              <a:rPr lang="en-US" dirty="0" err="1"/>
              <a:t>Banatului</a:t>
            </a:r>
            <a:r>
              <a:rPr lang="en-US" dirty="0"/>
              <a:t>. Din </a:t>
            </a:r>
            <a:r>
              <a:rPr lang="en-US" dirty="0" err="1"/>
              <a:t>punct</a:t>
            </a:r>
            <a:r>
              <a:rPr lang="en-US" dirty="0"/>
              <a:t> de </a:t>
            </a:r>
            <a:r>
              <a:rPr lang="en-US" dirty="0" err="1"/>
              <a:t>vedere</a:t>
            </a:r>
            <a:r>
              <a:rPr lang="en-US" dirty="0"/>
              <a:t> al </a:t>
            </a:r>
            <a:r>
              <a:rPr lang="en-US" dirty="0" err="1"/>
              <a:t>structurii</a:t>
            </a:r>
            <a:r>
              <a:rPr lang="en-US" dirty="0"/>
              <a:t> </a:t>
            </a:r>
            <a:r>
              <a:rPr lang="en-US" dirty="0" err="1"/>
              <a:t>confesionale</a:t>
            </a:r>
            <a:r>
              <a:rPr lang="en-US" dirty="0"/>
              <a:t> </a:t>
            </a:r>
            <a:r>
              <a:rPr lang="en-US" dirty="0" err="1"/>
              <a:t>dominantă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religia</a:t>
            </a:r>
            <a:r>
              <a:rPr lang="en-US" dirty="0"/>
              <a:t> </a:t>
            </a:r>
            <a:r>
              <a:rPr lang="en-US" dirty="0" err="1"/>
              <a:t>ortodoxă</a:t>
            </a:r>
            <a:r>
              <a:rPr lang="en-US" dirty="0"/>
              <a:t>, </a:t>
            </a:r>
            <a:r>
              <a:rPr lang="en-US" dirty="0" err="1"/>
              <a:t>urmată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numeric de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penticostală</a:t>
            </a:r>
            <a:r>
              <a:rPr lang="en-US" dirty="0"/>
              <a:t>, </a:t>
            </a:r>
            <a:r>
              <a:rPr lang="en-US" dirty="0" err="1"/>
              <a:t>catolică</a:t>
            </a:r>
            <a:r>
              <a:rPr lang="en-US" dirty="0"/>
              <a:t> , </a:t>
            </a:r>
            <a:r>
              <a:rPr lang="en-US" dirty="0" err="1"/>
              <a:t>reformată</a:t>
            </a:r>
            <a:r>
              <a:rPr lang="en-US" dirty="0"/>
              <a:t> , </a:t>
            </a:r>
            <a:r>
              <a:rPr lang="en-US" dirty="0" err="1"/>
              <a:t>baptistă</a:t>
            </a:r>
            <a:r>
              <a:rPr lang="en-US" dirty="0"/>
              <a:t>, </a:t>
            </a:r>
            <a:r>
              <a:rPr lang="en-US" dirty="0" err="1"/>
              <a:t>musulmană</a:t>
            </a:r>
            <a:r>
              <a:rPr lang="en-US" dirty="0"/>
              <a:t>. Din </a:t>
            </a:r>
            <a:r>
              <a:rPr lang="en-US" dirty="0" err="1"/>
              <a:t>totalul</a:t>
            </a:r>
            <a:r>
              <a:rPr lang="en-US" dirty="0"/>
              <a:t> de 6.951 </a:t>
            </a:r>
            <a:r>
              <a:rPr lang="en-US" dirty="0" err="1"/>
              <a:t>locuitori</a:t>
            </a:r>
            <a:r>
              <a:rPr lang="en-US" dirty="0"/>
              <a:t> 48,2%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bărbaţi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51,8 % </a:t>
            </a:r>
            <a:r>
              <a:rPr lang="en-US" dirty="0" err="1"/>
              <a:t>femei</a:t>
            </a:r>
            <a:r>
              <a:rPr lang="en-US" dirty="0"/>
              <a:t>, </a:t>
            </a:r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aptă</a:t>
            </a:r>
            <a:r>
              <a:rPr lang="en-US" dirty="0"/>
              <a:t> de </a:t>
            </a:r>
            <a:r>
              <a:rPr lang="en-US" dirty="0" err="1"/>
              <a:t>muncă</a:t>
            </a:r>
            <a:r>
              <a:rPr lang="en-US" dirty="0"/>
              <a:t> </a:t>
            </a:r>
            <a:r>
              <a:rPr lang="en-US" dirty="0" err="1"/>
              <a:t>reprezintă</a:t>
            </a:r>
            <a:r>
              <a:rPr lang="en-US" dirty="0"/>
              <a:t> </a:t>
            </a:r>
            <a:r>
              <a:rPr lang="en-US" dirty="0" err="1"/>
              <a:t>aproximativ</a:t>
            </a:r>
            <a:r>
              <a:rPr lang="en-US" dirty="0"/>
              <a:t> 58% din total. Din </a:t>
            </a:r>
            <a:r>
              <a:rPr lang="en-US" dirty="0" err="1"/>
              <a:t>acestia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. 21%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salariaţi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agricultură</a:t>
            </a:r>
            <a:r>
              <a:rPr lang="en-US" dirty="0"/>
              <a:t>, </a:t>
            </a:r>
            <a:r>
              <a:rPr lang="en-US" dirty="0" err="1"/>
              <a:t>industrie</a:t>
            </a:r>
            <a:r>
              <a:rPr lang="en-US" dirty="0"/>
              <a:t>, </a:t>
            </a:r>
            <a:r>
              <a:rPr lang="en-US" dirty="0" err="1"/>
              <a:t>administraţie</a:t>
            </a:r>
            <a:r>
              <a:rPr lang="en-US" dirty="0"/>
              <a:t> </a:t>
            </a:r>
            <a:r>
              <a:rPr lang="en-US" dirty="0" err="1"/>
              <a:t>publică</a:t>
            </a:r>
            <a:r>
              <a:rPr lang="en-US" dirty="0"/>
              <a:t>, </a:t>
            </a:r>
            <a:r>
              <a:rPr lang="en-US" dirty="0" err="1"/>
              <a:t>învăţământ</a:t>
            </a:r>
            <a:r>
              <a:rPr lang="en-US" dirty="0"/>
              <a:t>, </a:t>
            </a:r>
            <a:r>
              <a:rPr lang="en-US" dirty="0" err="1"/>
              <a:t>sănătate</a:t>
            </a:r>
            <a:r>
              <a:rPr lang="en-US" dirty="0"/>
              <a:t>. </a:t>
            </a:r>
          </a:p>
          <a:p>
            <a:r>
              <a:rPr lang="en-US" noProof="1"/>
              <a:t> </a:t>
            </a:r>
          </a:p>
        </p:txBody>
      </p:sp>
      <p:pic>
        <p:nvPicPr>
          <p:cNvPr id="30" name="Picture Placeholder 29" descr="angled view of skyscraper from the ground">
            <a:extLst>
              <a:ext uri="{FF2B5EF4-FFF2-40B4-BE49-F238E27FC236}">
                <a16:creationId xmlns:a16="http://schemas.microsoft.com/office/drawing/2014/main" id="{D62E427A-7CC1-4C88-89A9-DAE587B9D83F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701" y="1813042"/>
            <a:ext cx="1475999" cy="1475999"/>
          </a:xfrm>
        </p:spPr>
      </p:pic>
      <p:pic>
        <p:nvPicPr>
          <p:cNvPr id="36" name="Graphic 35" descr="Eye">
            <a:extLst>
              <a:ext uri="{FF2B5EF4-FFF2-40B4-BE49-F238E27FC236}">
                <a16:creationId xmlns:a16="http://schemas.microsoft.com/office/drawing/2014/main" id="{648A7266-49FA-42B7-922C-A3394996AE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63200" y="2207542"/>
            <a:ext cx="687003" cy="68700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44AD36-3CE8-4453-943C-29B2BFF2E97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65474" y="3640483"/>
            <a:ext cx="2079000" cy="504000"/>
          </a:xfrm>
        </p:spPr>
        <p:txBody>
          <a:bodyPr/>
          <a:lstStyle/>
          <a:p>
            <a:r>
              <a:rPr lang="en-US" b="1" dirty="0"/>
              <a:t>FORTA DE MUNCA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B648E6-F551-4626-A621-E2444B18AE6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65474" y="4028588"/>
            <a:ext cx="2079000" cy="1008000"/>
          </a:xfrm>
        </p:spPr>
        <p:txBody>
          <a:bodyPr/>
          <a:lstStyle/>
          <a:p>
            <a:pPr algn="just"/>
            <a:r>
              <a:rPr lang="en-US" dirty="0" err="1"/>
              <a:t>Forţa</a:t>
            </a:r>
            <a:r>
              <a:rPr lang="en-US" dirty="0"/>
              <a:t> de </a:t>
            </a:r>
            <a:r>
              <a:rPr lang="en-US" dirty="0" err="1"/>
              <a:t>muncă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absorbită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mare parte de </a:t>
            </a:r>
            <a:r>
              <a:rPr lang="en-US" dirty="0" err="1"/>
              <a:t>oraşul</a:t>
            </a:r>
            <a:r>
              <a:rPr lang="en-US" dirty="0"/>
              <a:t> </a:t>
            </a:r>
            <a:r>
              <a:rPr lang="en-US" dirty="0" err="1"/>
              <a:t>Timişoara</a:t>
            </a:r>
            <a:r>
              <a:rPr lang="en-US" dirty="0"/>
              <a:t>, </a:t>
            </a:r>
            <a:r>
              <a:rPr lang="en-US" dirty="0" err="1"/>
              <a:t>datorită</a:t>
            </a:r>
            <a:r>
              <a:rPr lang="en-US" dirty="0"/>
              <a:t> </a:t>
            </a:r>
            <a:r>
              <a:rPr lang="en-US" dirty="0" err="1"/>
              <a:t>diversităţii</a:t>
            </a:r>
            <a:r>
              <a:rPr lang="en-US" dirty="0"/>
              <a:t> </a:t>
            </a:r>
            <a:r>
              <a:rPr lang="en-US" dirty="0" err="1"/>
              <a:t>locurilor</a:t>
            </a:r>
            <a:r>
              <a:rPr lang="en-US" dirty="0"/>
              <a:t> de </a:t>
            </a:r>
            <a:r>
              <a:rPr lang="en-US" dirty="0" err="1"/>
              <a:t>muncă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care le </a:t>
            </a:r>
            <a:r>
              <a:rPr lang="en-US" dirty="0" err="1"/>
              <a:t>oferă</a:t>
            </a:r>
            <a:r>
              <a:rPr lang="en-US" dirty="0"/>
              <a:t>. </a:t>
            </a:r>
            <a:r>
              <a:rPr lang="en-US" dirty="0" err="1"/>
              <a:t>Localităţile</a:t>
            </a:r>
            <a:r>
              <a:rPr lang="en-US" dirty="0"/>
              <a:t> </a:t>
            </a:r>
            <a:r>
              <a:rPr lang="en-US" dirty="0" err="1"/>
              <a:t>comunei</a:t>
            </a:r>
            <a:r>
              <a:rPr lang="en-US" dirty="0"/>
              <a:t> </a:t>
            </a:r>
            <a:r>
              <a:rPr lang="en-US" dirty="0" err="1"/>
              <a:t>Moşniţa</a:t>
            </a:r>
            <a:r>
              <a:rPr lang="en-US" dirty="0"/>
              <a:t> </a:t>
            </a:r>
            <a:r>
              <a:rPr lang="en-US" dirty="0" err="1"/>
              <a:t>Nouă</a:t>
            </a:r>
            <a:r>
              <a:rPr lang="en-US" dirty="0"/>
              <a:t> s-au </a:t>
            </a:r>
            <a:r>
              <a:rPr lang="en-US" dirty="0" err="1"/>
              <a:t>dezvoltat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special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zona</a:t>
            </a:r>
            <a:r>
              <a:rPr lang="en-US" dirty="0"/>
              <a:t> </a:t>
            </a:r>
            <a:r>
              <a:rPr lang="en-US" dirty="0" err="1"/>
              <a:t>comerţului</a:t>
            </a:r>
            <a:r>
              <a:rPr lang="en-US" dirty="0"/>
              <a:t> cu </a:t>
            </a:r>
            <a:r>
              <a:rPr lang="en-US" dirty="0" err="1"/>
              <a:t>amănuntul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industriei</a:t>
            </a:r>
            <a:r>
              <a:rPr lang="en-US" dirty="0"/>
              <a:t> </a:t>
            </a:r>
            <a:r>
              <a:rPr lang="en-US" dirty="0" err="1"/>
              <a:t>alimentare</a:t>
            </a:r>
            <a:r>
              <a:rPr lang="en-US" dirty="0"/>
              <a:t>, </a:t>
            </a:r>
            <a:r>
              <a:rPr lang="en-US" dirty="0" err="1"/>
              <a:t>urmată</a:t>
            </a:r>
            <a:r>
              <a:rPr lang="en-US" dirty="0"/>
              <a:t> de </a:t>
            </a:r>
            <a:r>
              <a:rPr lang="en-US" dirty="0" err="1"/>
              <a:t>agricultură</a:t>
            </a:r>
            <a:r>
              <a:rPr lang="en-US" dirty="0"/>
              <a:t>, </a:t>
            </a:r>
            <a:r>
              <a:rPr lang="en-US" dirty="0" err="1"/>
              <a:t>transporturi</a:t>
            </a:r>
            <a:r>
              <a:rPr lang="en-US" dirty="0"/>
              <a:t>, </a:t>
            </a:r>
            <a:r>
              <a:rPr lang="en-US" dirty="0" err="1"/>
              <a:t>depozitare</a:t>
            </a:r>
            <a:r>
              <a:rPr lang="en-US" dirty="0"/>
              <a:t>, </a:t>
            </a:r>
            <a:r>
              <a:rPr lang="en-US" dirty="0" err="1"/>
              <a:t>construcţii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turism.Cu</a:t>
            </a:r>
            <a:r>
              <a:rPr lang="en-US" dirty="0"/>
              <a:t>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acestea</a:t>
            </a:r>
            <a:r>
              <a:rPr lang="en-US" dirty="0"/>
              <a:t> </a:t>
            </a:r>
            <a:r>
              <a:rPr lang="en-US" dirty="0" err="1"/>
              <a:t>cea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</a:t>
            </a:r>
            <a:r>
              <a:rPr lang="en-US" dirty="0" err="1"/>
              <a:t>cifră</a:t>
            </a:r>
            <a:r>
              <a:rPr lang="en-US" dirty="0"/>
              <a:t> de </a:t>
            </a:r>
            <a:r>
              <a:rPr lang="en-US" dirty="0" err="1"/>
              <a:t>afaceri</a:t>
            </a:r>
            <a:r>
              <a:rPr lang="en-US" dirty="0"/>
              <a:t> o au </a:t>
            </a:r>
            <a:r>
              <a:rPr lang="en-US" dirty="0" err="1"/>
              <a:t>firmele</a:t>
            </a:r>
            <a:r>
              <a:rPr lang="en-US" dirty="0"/>
              <a:t> din </a:t>
            </a:r>
            <a:r>
              <a:rPr lang="en-US" dirty="0" err="1"/>
              <a:t>industria</a:t>
            </a:r>
            <a:r>
              <a:rPr lang="en-US" dirty="0"/>
              <a:t> </a:t>
            </a:r>
            <a:r>
              <a:rPr lang="en-US" dirty="0" err="1"/>
              <a:t>prelucratoare</a:t>
            </a:r>
            <a:r>
              <a:rPr lang="en-US" dirty="0"/>
              <a:t>, </a:t>
            </a:r>
            <a:r>
              <a:rPr lang="en-US" dirty="0" err="1"/>
              <a:t>deşi</a:t>
            </a:r>
            <a:r>
              <a:rPr lang="en-US" dirty="0"/>
              <a:t> </a:t>
            </a:r>
            <a:r>
              <a:rPr lang="en-US" dirty="0" err="1"/>
              <a:t>numărul</a:t>
            </a:r>
            <a:r>
              <a:rPr lang="en-US" dirty="0"/>
              <a:t> </a:t>
            </a:r>
            <a:r>
              <a:rPr lang="en-US" dirty="0" err="1"/>
              <a:t>acestora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inferior </a:t>
            </a:r>
            <a:r>
              <a:rPr lang="en-US" dirty="0" err="1"/>
              <a:t>celui</a:t>
            </a:r>
            <a:r>
              <a:rPr lang="en-US" dirty="0"/>
              <a:t> din </a:t>
            </a:r>
            <a:r>
              <a:rPr lang="en-US" dirty="0" err="1"/>
              <a:t>industria</a:t>
            </a:r>
            <a:r>
              <a:rPr lang="en-US" dirty="0"/>
              <a:t> </a:t>
            </a:r>
            <a:r>
              <a:rPr lang="en-US" dirty="0" err="1"/>
              <a:t>alimentară</a:t>
            </a:r>
            <a:r>
              <a:rPr lang="en-US" dirty="0"/>
              <a:t>.</a:t>
            </a:r>
          </a:p>
          <a:p>
            <a:pPr algn="just"/>
            <a:r>
              <a:rPr lang="en-US" noProof="1"/>
              <a:t>. </a:t>
            </a:r>
          </a:p>
        </p:txBody>
      </p:sp>
      <p:pic>
        <p:nvPicPr>
          <p:cNvPr id="32" name="Picture Placeholder 31" descr="arial view of highway system in large city">
            <a:extLst>
              <a:ext uri="{FF2B5EF4-FFF2-40B4-BE49-F238E27FC236}">
                <a16:creationId xmlns:a16="http://schemas.microsoft.com/office/drawing/2014/main" id="{A7A47F2D-D684-4AD1-97D9-618D5B2B2F64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923" y="1881094"/>
            <a:ext cx="1476000" cy="1476000"/>
          </a:xfrm>
        </p:spPr>
      </p:pic>
      <p:pic>
        <p:nvPicPr>
          <p:cNvPr id="45" name="Graphic 44" descr="Palm tree">
            <a:extLst>
              <a:ext uri="{FF2B5EF4-FFF2-40B4-BE49-F238E27FC236}">
                <a16:creationId xmlns:a16="http://schemas.microsoft.com/office/drawing/2014/main" id="{FE3FE708-9F8B-4AE0-880C-F3EF804FBD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39922" y="2241244"/>
            <a:ext cx="755703" cy="75570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60993A-28E1-4723-8C62-E19D80B590D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24548" y="3683542"/>
            <a:ext cx="2079000" cy="504000"/>
          </a:xfrm>
        </p:spPr>
        <p:txBody>
          <a:bodyPr/>
          <a:lstStyle/>
          <a:p>
            <a:r>
              <a:rPr lang="en-US" b="1" dirty="0"/>
              <a:t>INVATAMANTUL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756BA5-5035-45C0-B8DE-2C7BD4E5994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26211" y="4028588"/>
            <a:ext cx="2079000" cy="1008000"/>
          </a:xfrm>
        </p:spPr>
        <p:txBody>
          <a:bodyPr/>
          <a:lstStyle/>
          <a:p>
            <a:pPr algn="just"/>
            <a:r>
              <a:rPr lang="en-US" dirty="0" err="1"/>
              <a:t>Fiecare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4 </a:t>
            </a:r>
            <a:r>
              <a:rPr lang="en-US" dirty="0" err="1"/>
              <a:t>localităţi</a:t>
            </a:r>
            <a:r>
              <a:rPr lang="en-US" dirty="0"/>
              <a:t> </a:t>
            </a:r>
            <a:r>
              <a:rPr lang="en-US" dirty="0" err="1"/>
              <a:t>dispune</a:t>
            </a:r>
            <a:r>
              <a:rPr lang="en-US" dirty="0"/>
              <a:t> de </a:t>
            </a:r>
            <a:r>
              <a:rPr lang="en-US" dirty="0" err="1"/>
              <a:t>câte</a:t>
            </a:r>
            <a:r>
              <a:rPr lang="en-US" dirty="0"/>
              <a:t> o </a:t>
            </a:r>
            <a:r>
              <a:rPr lang="en-US" dirty="0" err="1"/>
              <a:t>grădiniţă</a:t>
            </a:r>
            <a:r>
              <a:rPr lang="en-US" dirty="0"/>
              <a:t>, </a:t>
            </a:r>
            <a:r>
              <a:rPr lang="en-US" dirty="0" err="1"/>
              <a:t>numărul</a:t>
            </a:r>
            <a:r>
              <a:rPr lang="en-US" dirty="0"/>
              <a:t> </a:t>
            </a:r>
            <a:r>
              <a:rPr lang="en-US" dirty="0" err="1"/>
              <a:t>preşcolarilor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</a:t>
            </a:r>
            <a:r>
              <a:rPr lang="en-US"/>
              <a:t>de 270, </a:t>
            </a:r>
            <a:r>
              <a:rPr lang="en-US" dirty="0" err="1"/>
              <a:t>localităţile</a:t>
            </a:r>
            <a:r>
              <a:rPr lang="en-US" dirty="0"/>
              <a:t> </a:t>
            </a:r>
            <a:r>
              <a:rPr lang="en-US" dirty="0" err="1"/>
              <a:t>Moşniţa</a:t>
            </a:r>
            <a:r>
              <a:rPr lang="en-US" dirty="0"/>
              <a:t> </a:t>
            </a:r>
            <a:r>
              <a:rPr lang="en-US" dirty="0" err="1"/>
              <a:t>Nouă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Urseni</a:t>
            </a:r>
            <a:r>
              <a:rPr lang="en-US" dirty="0"/>
              <a:t> </a:t>
            </a:r>
            <a:r>
              <a:rPr lang="en-US" dirty="0" err="1"/>
              <a:t>dispun</a:t>
            </a:r>
            <a:r>
              <a:rPr lang="en-US" dirty="0"/>
              <a:t> de </a:t>
            </a:r>
            <a:r>
              <a:rPr lang="en-US" dirty="0" err="1"/>
              <a:t>câte</a:t>
            </a:r>
            <a:r>
              <a:rPr lang="en-US" dirty="0"/>
              <a:t> o </a:t>
            </a:r>
            <a:r>
              <a:rPr lang="en-US" dirty="0" err="1"/>
              <a:t>unitate</a:t>
            </a:r>
            <a:r>
              <a:rPr lang="en-US" dirty="0"/>
              <a:t> de </a:t>
            </a:r>
            <a:r>
              <a:rPr lang="en-US" dirty="0" err="1"/>
              <a:t>învăţământ</a:t>
            </a:r>
            <a:r>
              <a:rPr lang="en-US" dirty="0"/>
              <a:t> </a:t>
            </a:r>
            <a:r>
              <a:rPr lang="en-US" dirty="0" err="1"/>
              <a:t>gimnazial</a:t>
            </a:r>
            <a:r>
              <a:rPr lang="en-US" dirty="0"/>
              <a:t>, </a:t>
            </a:r>
            <a:r>
              <a:rPr lang="en-US" dirty="0" err="1"/>
              <a:t>iar</a:t>
            </a:r>
            <a:r>
              <a:rPr lang="en-US" dirty="0"/>
              <a:t> Albina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Moşniţa</a:t>
            </a:r>
            <a:r>
              <a:rPr lang="en-US" dirty="0"/>
              <a:t> </a:t>
            </a:r>
            <a:r>
              <a:rPr lang="en-US" dirty="0" err="1"/>
              <a:t>Veche</a:t>
            </a:r>
            <a:r>
              <a:rPr lang="en-US" dirty="0"/>
              <a:t> de </a:t>
            </a:r>
            <a:r>
              <a:rPr lang="en-US" dirty="0" err="1"/>
              <a:t>unităţi</a:t>
            </a:r>
            <a:r>
              <a:rPr lang="en-US" dirty="0"/>
              <a:t> de </a:t>
            </a:r>
            <a:r>
              <a:rPr lang="en-US" dirty="0" err="1"/>
              <a:t>învăţământ</a:t>
            </a:r>
            <a:r>
              <a:rPr lang="en-US" dirty="0"/>
              <a:t> </a:t>
            </a:r>
            <a:r>
              <a:rPr lang="en-US" dirty="0" err="1"/>
              <a:t>primar</a:t>
            </a:r>
            <a:r>
              <a:rPr lang="en-US" dirty="0"/>
              <a:t>, </a:t>
            </a:r>
            <a:r>
              <a:rPr lang="en-US" dirty="0" err="1"/>
              <a:t>numărul</a:t>
            </a:r>
            <a:r>
              <a:rPr lang="en-US" dirty="0"/>
              <a:t> total al </a:t>
            </a:r>
            <a:r>
              <a:rPr lang="en-US" dirty="0" err="1"/>
              <a:t>elevilor</a:t>
            </a:r>
            <a:r>
              <a:rPr lang="en-US" dirty="0"/>
              <a:t> din </a:t>
            </a:r>
            <a:r>
              <a:rPr lang="en-US" dirty="0" err="1"/>
              <a:t>comună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455. </a:t>
            </a:r>
            <a:r>
              <a:rPr lang="en-US" dirty="0" err="1"/>
              <a:t>Continuarea</a:t>
            </a:r>
            <a:r>
              <a:rPr lang="en-US" dirty="0"/>
              <a:t> </a:t>
            </a:r>
            <a:r>
              <a:rPr lang="en-US" dirty="0" err="1"/>
              <a:t>studiilor</a:t>
            </a:r>
            <a:r>
              <a:rPr lang="en-US" dirty="0"/>
              <a:t>, </a:t>
            </a:r>
            <a:r>
              <a:rPr lang="en-US" dirty="0" err="1"/>
              <a:t>adică</a:t>
            </a:r>
            <a:r>
              <a:rPr lang="en-US" dirty="0"/>
              <a:t> </a:t>
            </a:r>
            <a:r>
              <a:rPr lang="en-US" dirty="0" err="1"/>
              <a:t>învăţământul</a:t>
            </a:r>
            <a:r>
              <a:rPr lang="en-US" dirty="0"/>
              <a:t> </a:t>
            </a:r>
            <a:r>
              <a:rPr lang="en-US" dirty="0" err="1"/>
              <a:t>liceal</a:t>
            </a:r>
            <a:r>
              <a:rPr lang="en-US" dirty="0"/>
              <a:t> </a:t>
            </a:r>
            <a:r>
              <a:rPr lang="en-US" dirty="0" err="1"/>
              <a:t>precum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frecventarea</a:t>
            </a:r>
            <a:r>
              <a:rPr lang="en-US" dirty="0"/>
              <a:t> </a:t>
            </a:r>
            <a:r>
              <a:rPr lang="en-US" dirty="0" err="1"/>
              <a:t>cursurilor</a:t>
            </a:r>
            <a:r>
              <a:rPr lang="en-US" dirty="0"/>
              <a:t> </a:t>
            </a:r>
            <a:r>
              <a:rPr lang="en-US" dirty="0" err="1"/>
              <a:t>universitare</a:t>
            </a:r>
            <a:r>
              <a:rPr lang="en-US" dirty="0"/>
              <a:t> </a:t>
            </a:r>
            <a:r>
              <a:rPr lang="en-US" dirty="0" err="1"/>
              <a:t>îi</a:t>
            </a:r>
            <a:r>
              <a:rPr lang="en-US" dirty="0"/>
              <a:t> </a:t>
            </a:r>
            <a:r>
              <a:rPr lang="en-US" dirty="0" err="1"/>
              <a:t>orientează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tinerii</a:t>
            </a:r>
            <a:r>
              <a:rPr lang="en-US" dirty="0"/>
              <a:t> din </a:t>
            </a:r>
            <a:r>
              <a:rPr lang="en-US" dirty="0" err="1"/>
              <a:t>comuna</a:t>
            </a:r>
            <a:r>
              <a:rPr lang="en-US" dirty="0"/>
              <a:t> </a:t>
            </a:r>
            <a:r>
              <a:rPr lang="en-US" dirty="0" err="1"/>
              <a:t>Moşniţa</a:t>
            </a:r>
            <a:r>
              <a:rPr lang="en-US" dirty="0"/>
              <a:t> </a:t>
            </a:r>
            <a:r>
              <a:rPr lang="en-US" dirty="0" err="1"/>
              <a:t>Nouă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special </a:t>
            </a:r>
            <a:r>
              <a:rPr lang="en-US" dirty="0" err="1"/>
              <a:t>către</a:t>
            </a:r>
            <a:r>
              <a:rPr lang="en-US" dirty="0"/>
              <a:t> </a:t>
            </a:r>
            <a:r>
              <a:rPr lang="en-US" dirty="0" err="1"/>
              <a:t>oraşul</a:t>
            </a:r>
            <a:r>
              <a:rPr lang="en-US" dirty="0"/>
              <a:t> </a:t>
            </a:r>
            <a:r>
              <a:rPr lang="en-US" dirty="0" err="1"/>
              <a:t>Timişoara</a:t>
            </a:r>
            <a:r>
              <a:rPr lang="en-US" dirty="0"/>
              <a:t>, un important pol al </a:t>
            </a:r>
            <a:r>
              <a:rPr lang="en-US" dirty="0" err="1"/>
              <a:t>economiei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educaţiei</a:t>
            </a:r>
            <a:r>
              <a:rPr lang="en-US" dirty="0"/>
              <a:t> </a:t>
            </a:r>
            <a:r>
              <a:rPr lang="en-US" dirty="0" err="1"/>
              <a:t>româneşti</a:t>
            </a:r>
            <a:r>
              <a:rPr lang="en-US" dirty="0"/>
              <a:t>.</a:t>
            </a:r>
            <a:r>
              <a:rPr lang="en-US" noProof="1"/>
              <a:t>. </a:t>
            </a:r>
          </a:p>
        </p:txBody>
      </p:sp>
      <p:pic>
        <p:nvPicPr>
          <p:cNvPr id="34" name="Picture Placeholder 33" descr="image of skyscraper apartment building">
            <a:extLst>
              <a:ext uri="{FF2B5EF4-FFF2-40B4-BE49-F238E27FC236}">
                <a16:creationId xmlns:a16="http://schemas.microsoft.com/office/drawing/2014/main" id="{C930C1FA-2B80-4B29-9FEC-4D72DA9A5739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800" y="1813042"/>
            <a:ext cx="1476000" cy="1476000"/>
          </a:xfrm>
        </p:spPr>
      </p:pic>
      <p:pic>
        <p:nvPicPr>
          <p:cNvPr id="38" name="Graphic 37" descr="Upward trend">
            <a:extLst>
              <a:ext uri="{FF2B5EF4-FFF2-40B4-BE49-F238E27FC236}">
                <a16:creationId xmlns:a16="http://schemas.microsoft.com/office/drawing/2014/main" id="{D7E0833B-50B4-4A2E-960A-B0A31D803F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43300" y="2207542"/>
            <a:ext cx="687003" cy="687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E3BDEF-B95D-4AE6-AD68-3C076899F33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182965" y="3683542"/>
            <a:ext cx="2079000" cy="504000"/>
          </a:xfrm>
        </p:spPr>
        <p:txBody>
          <a:bodyPr/>
          <a:lstStyle/>
          <a:p>
            <a:r>
              <a:rPr lang="en-US" b="1" dirty="0"/>
              <a:t>BUGET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A6D8AEB-1A16-43E7-800A-63F473AE24D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182965" y="4028588"/>
            <a:ext cx="2079000" cy="3816000"/>
          </a:xfrm>
        </p:spPr>
        <p:txBody>
          <a:bodyPr/>
          <a:lstStyle/>
          <a:p>
            <a:pPr algn="just"/>
            <a:r>
              <a:rPr lang="en-US" noProof="1"/>
              <a:t>Estimand necesitatile localitatii s-au pus bazele unui proiect de scoala cu clase destinate ciclului primar si secundar cu capacitate de 420 de elevi si spatii conexe necesare unei dezvoltari armonioase.</a:t>
            </a:r>
          </a:p>
          <a:p>
            <a:pPr algn="just"/>
            <a:r>
              <a:rPr lang="en-US" b="1" u="sng" noProof="1"/>
              <a:t>In vederea realizarii investitiei de baza C+M se estimeaza urmatoarele sume cu T.V.A. inclus:</a:t>
            </a:r>
          </a:p>
          <a:p>
            <a:endParaRPr lang="en-US" noProof="1"/>
          </a:p>
          <a:p>
            <a:pPr algn="l" fontAlgn="b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Lei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: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11.248.941,83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r" fontAlgn="b">
              <a:spcBef>
                <a:spcPts val="0"/>
              </a:spcBef>
            </a:pPr>
            <a:endParaRPr 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l" fontAlgn="b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Euro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: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2.355.306,08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noProof="1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656B8-4A77-4A07-9A21-F66AD9738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STUDIU DE FEZABILIATATE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3E855-9F95-4134-BADA-80F9CB3EA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27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Close up image of architecture designed grate and wall">
            <a:extLst>
              <a:ext uri="{FF2B5EF4-FFF2-40B4-BE49-F238E27FC236}">
                <a16:creationId xmlns:a16="http://schemas.microsoft.com/office/drawing/2014/main" id="{ACF36960-4969-4798-A8C8-46030DFF29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3" name="Group 72" descr="Picture Placeholder">
            <a:extLst>
              <a:ext uri="{FF2B5EF4-FFF2-40B4-BE49-F238E27FC236}">
                <a16:creationId xmlns:a16="http://schemas.microsoft.com/office/drawing/2014/main" id="{B6D8D491-92D5-4337-BEB1-FCB3EB42F01F}"/>
              </a:ext>
            </a:extLst>
          </p:cNvPr>
          <p:cNvGrpSpPr/>
          <p:nvPr/>
        </p:nvGrpSpPr>
        <p:grpSpPr>
          <a:xfrm>
            <a:off x="628799" y="1695598"/>
            <a:ext cx="4320000" cy="6120000"/>
            <a:chOff x="180000" y="180000"/>
            <a:chExt cx="4330700" cy="6292683"/>
          </a:xfrm>
        </p:grpSpPr>
        <p:sp>
          <p:nvSpPr>
            <p:cNvPr id="74" name="Rectangle 6">
              <a:extLst>
                <a:ext uri="{FF2B5EF4-FFF2-40B4-BE49-F238E27FC236}">
                  <a16:creationId xmlns:a16="http://schemas.microsoft.com/office/drawing/2014/main" id="{B8F9FC5C-E147-4E48-832E-5E7D4F006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ectangle 6">
              <a:extLst>
                <a:ext uri="{FF2B5EF4-FFF2-40B4-BE49-F238E27FC236}">
                  <a16:creationId xmlns:a16="http://schemas.microsoft.com/office/drawing/2014/main" id="{3817EB80-63DB-4AF9-B1C2-7A558E637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itle 36">
            <a:extLst>
              <a:ext uri="{FF2B5EF4-FFF2-40B4-BE49-F238E27FC236}">
                <a16:creationId xmlns:a16="http://schemas.microsoft.com/office/drawing/2014/main" id="{4B1315E4-875E-4E7A-B7C4-CC242E883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MASURI PROPUSE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82D5FEE-2122-45A2-A2E5-AF688FA41E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074" y="1266816"/>
            <a:ext cx="6992805" cy="2521774"/>
          </a:xfrm>
        </p:spPr>
        <p:txBody>
          <a:bodyPr/>
          <a:lstStyle/>
          <a:p>
            <a:r>
              <a:rPr lang="ro-RO" noProof="1"/>
              <a:t>Analizand rata extrem de acelerata a cresterii populatiei localitatii Mosnita Noua,</a:t>
            </a:r>
            <a:r>
              <a:rPr lang="en-US" noProof="1"/>
              <a:t> s-a observant insufiecienta capacitatii </a:t>
            </a:r>
            <a:r>
              <a:rPr lang="ro-RO" noProof="1"/>
              <a:t>actualelor institutii de invatamant. </a:t>
            </a:r>
            <a:endParaRPr lang="en-US" noProof="1"/>
          </a:p>
          <a:p>
            <a:r>
              <a:rPr lang="ro-RO" noProof="1"/>
              <a:t>Totodata cu aceasta crestere a populatie se poate constata inclusiv o crestere a nivelului de trai a majoritatii gospodariilor pe teritoriul comunei, atragand astfel dupa sine categorii sociale care contribuie activ la imbunatatirea calitatii vietii la nivel local</a:t>
            </a:r>
            <a:r>
              <a:rPr lang="en-US" noProof="1"/>
              <a:t>, care la randul lor doresc conditii moderne de educatie pentru copii, care sunt orientate spre incluziune sociala, limitare a poluarii, si deschidere catre comunitate</a:t>
            </a:r>
            <a:r>
              <a:rPr lang="ro-RO" noProof="1"/>
              <a:t>.</a:t>
            </a:r>
            <a:r>
              <a:rPr lang="en-US" noProof="1"/>
              <a:t> </a:t>
            </a:r>
            <a:endParaRPr lang="ro-RO" noProof="1"/>
          </a:p>
        </p:txBody>
      </p:sp>
      <p:pic>
        <p:nvPicPr>
          <p:cNvPr id="46" name="Picture Placeholder 2" descr="Gold bars">
            <a:extLst>
              <a:ext uri="{FF2B5EF4-FFF2-40B4-BE49-F238E27FC236}">
                <a16:creationId xmlns:a16="http://schemas.microsoft.com/office/drawing/2014/main" id="{B07585AC-91C2-A642-8740-D1E5784229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37948" y="4251729"/>
            <a:ext cx="569062" cy="569062"/>
          </a:xfrm>
          <a:prstGeom prst="rect">
            <a:avLst/>
          </a:prstGeo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3F48742-5436-4A86-A73D-1BA6F7BAE2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b="1" dirty="0"/>
              <a:t>PRIORITATI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6C7F081-0447-467E-A32F-6B62B2A8E22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67495" y="6448164"/>
            <a:ext cx="2079000" cy="2635031"/>
          </a:xfrm>
        </p:spPr>
        <p:txBody>
          <a:bodyPr/>
          <a:lstStyle/>
          <a:p>
            <a:pPr algn="just"/>
            <a:r>
              <a:rPr lang="ro-RO" noProof="1"/>
              <a:t>Pentru a putea face fata schimbarilor </a:t>
            </a:r>
            <a:r>
              <a:rPr lang="en-US" noProof="1"/>
              <a:t>positive </a:t>
            </a:r>
            <a:r>
              <a:rPr lang="ro-RO" noProof="1"/>
              <a:t>constatate</a:t>
            </a:r>
            <a:r>
              <a:rPr lang="en-US" noProof="1"/>
              <a:t> in cresterea populatiei</a:t>
            </a:r>
            <a:r>
              <a:rPr lang="ro-RO" noProof="1"/>
              <a:t>, prima masura identificata ca fiind prioritara, o reprezinta imbunatatirea conditiilor de invatamant si realizarea unei infrastructurI scolare </a:t>
            </a:r>
            <a:r>
              <a:rPr lang="ro-RO" b="1" noProof="1"/>
              <a:t>orientat</a:t>
            </a:r>
            <a:r>
              <a:rPr lang="en-US" b="1" noProof="1"/>
              <a:t>a </a:t>
            </a:r>
            <a:r>
              <a:rPr lang="ro-RO" b="1" noProof="1"/>
              <a:t> catre comunitate</a:t>
            </a:r>
            <a:r>
              <a:rPr lang="ro-RO" noProof="1"/>
              <a:t>.</a:t>
            </a:r>
          </a:p>
        </p:txBody>
      </p:sp>
      <p:pic>
        <p:nvPicPr>
          <p:cNvPr id="47" name="Picture Placeholder 6" descr="Pencil">
            <a:extLst>
              <a:ext uri="{FF2B5EF4-FFF2-40B4-BE49-F238E27FC236}">
                <a16:creationId xmlns:a16="http://schemas.microsoft.com/office/drawing/2014/main" id="{44CAD70A-C555-A44D-9102-805E9EF14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30668" y="4251729"/>
            <a:ext cx="569062" cy="569062"/>
          </a:xfrm>
          <a:prstGeom prst="rect">
            <a:avLst/>
          </a:prstGeo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63E1EDF-5BAC-426A-94B7-55FCD838BEC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b="1" dirty="0"/>
              <a:t>AUTORIZARE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D711F734-B3F3-4391-94AE-5D1B79762BB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24548" y="6448164"/>
            <a:ext cx="2079000" cy="2121069"/>
          </a:xfrm>
        </p:spPr>
        <p:txBody>
          <a:bodyPr/>
          <a:lstStyle/>
          <a:p>
            <a:pPr algn="just"/>
            <a:r>
              <a:rPr lang="ro-RO" noProof="1"/>
              <a:t>In acest sens s-au luat masurile necesare in vederea contractarii unui studiu</a:t>
            </a:r>
            <a:r>
              <a:rPr lang="en-US" noProof="1"/>
              <a:t> de fezabiliatate impreuna cu DTAC (documentatia tehica de autorizatie de construire ) pentru proiectul </a:t>
            </a:r>
            <a:r>
              <a:rPr lang="it-IT" b="1" noProof="1"/>
              <a:t>INFIINTARE CLADIRE SCOALA  MOSNITA NOUA IN REGIM P+1E SI IMPREJMUIRE</a:t>
            </a:r>
            <a:r>
              <a:rPr lang="en-US" noProof="1"/>
              <a:t> </a:t>
            </a:r>
            <a:endParaRPr lang="ro-RO" noProof="1"/>
          </a:p>
        </p:txBody>
      </p:sp>
      <p:pic>
        <p:nvPicPr>
          <p:cNvPr id="48" name="Picture Placeholder 8" descr="Coins">
            <a:extLst>
              <a:ext uri="{FF2B5EF4-FFF2-40B4-BE49-F238E27FC236}">
                <a16:creationId xmlns:a16="http://schemas.microsoft.com/office/drawing/2014/main" id="{86E4E607-BD81-3E4D-8A66-293F64707B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66970" y="4251729"/>
            <a:ext cx="569062" cy="569062"/>
          </a:xfrm>
          <a:prstGeom prst="rect">
            <a:avLst/>
          </a:prstGeo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AF45A5B3-0701-4C27-8200-149553525B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b="1" dirty="0"/>
              <a:t>FINANTARE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3DC4BA8-7AEF-43F5-90F5-037ECABF5CC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281600" y="6448165"/>
            <a:ext cx="2079000" cy="1977378"/>
          </a:xfrm>
        </p:spPr>
        <p:txBody>
          <a:bodyPr/>
          <a:lstStyle/>
          <a:p>
            <a:pPr algn="just"/>
            <a:r>
              <a:rPr lang="en-US" noProof="1"/>
              <a:t>Avand in vedere proiectul ambitios propus pentru dezvoltare, se propune analaziarea financiara a impactului asupa bugetului local, modaltaile de atragere a finantarilor externe, dar mai ales posibilitatea de etapizare a lucarrilor propuse in proiect.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84A0C-78BE-43EA-B947-257E695101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STUDIU DE FEZABILIATATE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6F84B-83F0-4BBC-AD8E-6C4E663B2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9" y="1695598"/>
            <a:ext cx="4737801" cy="2665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0" y="5624859"/>
            <a:ext cx="4737801" cy="266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5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700" y="5201355"/>
            <a:ext cx="1065423" cy="1279919"/>
          </a:xfrm>
          <a:prstGeom prst="rect">
            <a:avLst/>
          </a:prstGeom>
        </p:spPr>
      </p:pic>
      <p:pic>
        <p:nvPicPr>
          <p:cNvPr id="17" name="Picture Placeholder 16" descr="angled image of skyscraper from the ground">
            <a:extLst>
              <a:ext uri="{FF2B5EF4-FFF2-40B4-BE49-F238E27FC236}">
                <a16:creationId xmlns:a16="http://schemas.microsoft.com/office/drawing/2014/main" id="{B86473A2-BB16-4117-9FAD-80DAA10126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18" y="1517014"/>
            <a:ext cx="4680001" cy="6477169"/>
          </a:xfrm>
        </p:spPr>
      </p:pic>
      <p:grpSp>
        <p:nvGrpSpPr>
          <p:cNvPr id="19" name="Group 18" descr="Picture Placeholder">
            <a:extLst>
              <a:ext uri="{FF2B5EF4-FFF2-40B4-BE49-F238E27FC236}">
                <a16:creationId xmlns:a16="http://schemas.microsoft.com/office/drawing/2014/main" id="{BB6BAB5E-56A9-4E78-8778-39484DAF3BCE}"/>
              </a:ext>
            </a:extLst>
          </p:cNvPr>
          <p:cNvGrpSpPr/>
          <p:nvPr/>
        </p:nvGrpSpPr>
        <p:grpSpPr>
          <a:xfrm>
            <a:off x="432854" y="1695598"/>
            <a:ext cx="4320000" cy="6120000"/>
            <a:chOff x="180000" y="180000"/>
            <a:chExt cx="4330700" cy="6292683"/>
          </a:xfrm>
        </p:grpSpPr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68477B4D-D607-4B29-84FD-3A057814D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1F9BFE96-C2A2-4D45-A2B9-0D865A368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9D2A798-EAD7-4A9E-8E13-92C8A6523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INVESTITIA PROPUSA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67C501-D3C5-44F0-981A-33DA8BDEE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implementarea</a:t>
            </a:r>
            <a:r>
              <a:rPr lang="en-US" dirty="0"/>
              <a:t> </a:t>
            </a:r>
            <a:r>
              <a:rPr lang="en-US" dirty="0" err="1"/>
              <a:t>noii</a:t>
            </a:r>
            <a:r>
              <a:rPr lang="en-US" dirty="0"/>
              <a:t> </a:t>
            </a:r>
            <a:r>
              <a:rPr lang="en-US" dirty="0" err="1"/>
              <a:t>investitii</a:t>
            </a:r>
            <a:r>
              <a:rPr lang="en-US" dirty="0"/>
              <a:t>, s-au </a:t>
            </a:r>
            <a:r>
              <a:rPr lang="en-US" dirty="0" err="1"/>
              <a:t>avut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err="1"/>
              <a:t>tinte</a:t>
            </a:r>
            <a:r>
              <a:rPr lang="en-US" dirty="0"/>
              <a:t> </a:t>
            </a:r>
            <a:r>
              <a:rPr lang="en-US" dirty="0" err="1"/>
              <a:t>majore</a:t>
            </a:r>
            <a:r>
              <a:rPr lang="en-US" dirty="0"/>
              <a:t> </a:t>
            </a:r>
            <a:endParaRPr lang="en-US" noProof="1"/>
          </a:p>
        </p:txBody>
      </p:sp>
      <p:pic>
        <p:nvPicPr>
          <p:cNvPr id="47" name="Picture Placeholder 21" descr="Bullseye">
            <a:extLst>
              <a:ext uri="{FF2B5EF4-FFF2-40B4-BE49-F238E27FC236}">
                <a16:creationId xmlns:a16="http://schemas.microsoft.com/office/drawing/2014/main" id="{A26D9F01-4A78-1741-BD4B-121666D9E5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6062" y="3459539"/>
            <a:ext cx="517329" cy="517329"/>
          </a:xfrm>
          <a:prstGeom prst="rect">
            <a:avLst/>
          </a:prstGeo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C6C5CD-54F6-47E9-8E7A-FA7BB7264AA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827507" y="2629917"/>
            <a:ext cx="1965600" cy="504000"/>
          </a:xfrm>
        </p:spPr>
        <p:txBody>
          <a:bodyPr/>
          <a:lstStyle/>
          <a:p>
            <a:r>
              <a:rPr lang="en-US" dirty="0"/>
              <a:t>FLEXIBILITATE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0A51F8-6834-466B-82CC-026F0298D4C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827507" y="3133918"/>
            <a:ext cx="1965600" cy="1618556"/>
          </a:xfrm>
        </p:spPr>
        <p:txBody>
          <a:bodyPr/>
          <a:lstStyle/>
          <a:p>
            <a:pPr algn="just"/>
            <a:r>
              <a:rPr lang="en-US" dirty="0"/>
              <a:t>S-a </a:t>
            </a:r>
            <a:r>
              <a:rPr lang="en-US" dirty="0" err="1"/>
              <a:t>urmarit</a:t>
            </a:r>
            <a:r>
              <a:rPr lang="en-US" dirty="0"/>
              <a:t> </a:t>
            </a:r>
            <a:r>
              <a:rPr lang="en-US" dirty="0" err="1"/>
              <a:t>flexibilitatea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, </a:t>
            </a:r>
            <a:r>
              <a:rPr lang="en-US" dirty="0" err="1"/>
              <a:t>astfel</a:t>
            </a:r>
            <a:r>
              <a:rPr lang="en-US" dirty="0"/>
              <a:t> </a:t>
            </a:r>
            <a:r>
              <a:rPr lang="en-US" dirty="0" err="1"/>
              <a:t>incat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se </a:t>
            </a:r>
            <a:r>
              <a:rPr lang="en-US" dirty="0" err="1"/>
              <a:t>poata</a:t>
            </a:r>
            <a:r>
              <a:rPr lang="en-US" dirty="0"/>
              <a:t> </a:t>
            </a:r>
            <a:r>
              <a:rPr lang="en-US" dirty="0" err="1"/>
              <a:t>adapta</a:t>
            </a:r>
            <a:r>
              <a:rPr lang="en-US" dirty="0"/>
              <a:t> la </a:t>
            </a:r>
            <a:r>
              <a:rPr lang="en-US" dirty="0" err="1"/>
              <a:t>posibilitatile</a:t>
            </a:r>
            <a:r>
              <a:rPr lang="en-US" dirty="0"/>
              <a:t> </a:t>
            </a:r>
            <a:r>
              <a:rPr lang="en-US" dirty="0" err="1"/>
              <a:t>financiare</a:t>
            </a:r>
            <a:r>
              <a:rPr lang="en-US" dirty="0"/>
              <a:t>, la </a:t>
            </a:r>
            <a:r>
              <a:rPr lang="en-US" dirty="0" err="1"/>
              <a:t>etapizarea</a:t>
            </a:r>
            <a:r>
              <a:rPr lang="en-US" dirty="0"/>
              <a:t> </a:t>
            </a:r>
            <a:r>
              <a:rPr lang="en-US" dirty="0" err="1"/>
              <a:t>rationala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ales la </a:t>
            </a:r>
            <a:r>
              <a:rPr lang="en-US" dirty="0" err="1"/>
              <a:t>posibilitatea</a:t>
            </a:r>
            <a:r>
              <a:rPr lang="en-US" dirty="0"/>
              <a:t> de a </a:t>
            </a:r>
            <a:r>
              <a:rPr lang="en-US" dirty="0" err="1"/>
              <a:t>extinde</a:t>
            </a:r>
            <a:r>
              <a:rPr lang="en-US" dirty="0"/>
              <a:t> </a:t>
            </a:r>
            <a:r>
              <a:rPr lang="en-US" dirty="0" err="1"/>
              <a:t>suprafata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adaugarea</a:t>
            </a:r>
            <a:r>
              <a:rPr lang="en-US" dirty="0"/>
              <a:t> de </a:t>
            </a:r>
            <a:r>
              <a:rPr lang="en-US" dirty="0" err="1"/>
              <a:t>etaje</a:t>
            </a:r>
            <a:r>
              <a:rPr lang="en-US" dirty="0"/>
              <a:t> </a:t>
            </a:r>
            <a:r>
              <a:rPr lang="en-US" dirty="0" err="1"/>
              <a:t>suplimentare</a:t>
            </a:r>
            <a:r>
              <a:rPr lang="en-US" noProof="1"/>
              <a:t>. </a:t>
            </a:r>
          </a:p>
        </p:txBody>
      </p:sp>
      <p:pic>
        <p:nvPicPr>
          <p:cNvPr id="49" name="Picture Placeholder 30" descr="Network">
            <a:extLst>
              <a:ext uri="{FF2B5EF4-FFF2-40B4-BE49-F238E27FC236}">
                <a16:creationId xmlns:a16="http://schemas.microsoft.com/office/drawing/2014/main" id="{427698D4-A4B5-854F-87D5-B66DF453BD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5" r="65"/>
          <a:stretch>
            <a:fillRect/>
          </a:stretch>
        </p:blipFill>
        <p:spPr>
          <a:xfrm>
            <a:off x="5786062" y="5582651"/>
            <a:ext cx="517329" cy="517329"/>
          </a:xfrm>
          <a:prstGeom prst="rect">
            <a:avLst/>
          </a:prstGeo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1A381F4-FED1-4DBE-86B2-2C8A89D7DFF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 dirty="0"/>
              <a:t>POLARIZAREA COMUNITATII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2EF3F1-E8C0-4986-AEF2-7A4C6C331C2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algn="just"/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maximizarea</a:t>
            </a:r>
            <a:r>
              <a:rPr lang="en-US" dirty="0"/>
              <a:t> </a:t>
            </a:r>
            <a:r>
              <a:rPr lang="en-US" dirty="0" err="1"/>
              <a:t>impactului</a:t>
            </a:r>
            <a:r>
              <a:rPr lang="en-US" dirty="0"/>
              <a:t> </a:t>
            </a:r>
            <a:r>
              <a:rPr lang="en-US" dirty="0" err="1"/>
              <a:t>investitiei</a:t>
            </a:r>
            <a:r>
              <a:rPr lang="en-US" dirty="0"/>
              <a:t>, s-a </a:t>
            </a:r>
            <a:r>
              <a:rPr lang="en-US" dirty="0" err="1"/>
              <a:t>conceput</a:t>
            </a:r>
            <a:r>
              <a:rPr lang="en-US" dirty="0"/>
              <a:t> o </a:t>
            </a:r>
            <a:r>
              <a:rPr lang="en-US" dirty="0" err="1"/>
              <a:t>modalitate</a:t>
            </a:r>
            <a:r>
              <a:rPr lang="en-US" dirty="0"/>
              <a:t> de </a:t>
            </a:r>
            <a:r>
              <a:rPr lang="en-US" dirty="0" err="1"/>
              <a:t>deschiderea</a:t>
            </a:r>
            <a:r>
              <a:rPr lang="en-US" dirty="0"/>
              <a:t> partial a </a:t>
            </a:r>
            <a:r>
              <a:rPr lang="en-US" dirty="0" err="1"/>
              <a:t>acesteia</a:t>
            </a:r>
            <a:r>
              <a:rPr lang="en-US" dirty="0"/>
              <a:t> </a:t>
            </a:r>
            <a:r>
              <a:rPr lang="en-US" dirty="0" err="1"/>
              <a:t>catre</a:t>
            </a:r>
            <a:r>
              <a:rPr lang="en-US" dirty="0"/>
              <a:t> </a:t>
            </a:r>
            <a:r>
              <a:rPr lang="en-US" dirty="0" err="1"/>
              <a:t>comunitatem</a:t>
            </a:r>
            <a:r>
              <a:rPr lang="en-US" dirty="0"/>
              <a:t> </a:t>
            </a:r>
            <a:r>
              <a:rPr lang="en-US" dirty="0" err="1"/>
              <a:t>dupa</a:t>
            </a:r>
            <a:r>
              <a:rPr lang="en-US" dirty="0"/>
              <a:t> </a:t>
            </a:r>
            <a:r>
              <a:rPr lang="en-US" dirty="0" err="1"/>
              <a:t>finalizarea</a:t>
            </a:r>
            <a:r>
              <a:rPr lang="en-US" dirty="0"/>
              <a:t> </a:t>
            </a:r>
            <a:r>
              <a:rPr lang="en-US" dirty="0" err="1"/>
              <a:t>orelor</a:t>
            </a:r>
            <a:r>
              <a:rPr lang="en-US" dirty="0"/>
              <a:t> de curs, </a:t>
            </a:r>
            <a:r>
              <a:rPr lang="en-US" dirty="0" err="1"/>
              <a:t>astfel</a:t>
            </a:r>
            <a:r>
              <a:rPr lang="en-US" dirty="0"/>
              <a:t> </a:t>
            </a:r>
            <a:r>
              <a:rPr lang="en-US" dirty="0" err="1"/>
              <a:t>incat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se </a:t>
            </a:r>
            <a:r>
              <a:rPr lang="en-US" dirty="0" err="1"/>
              <a:t>produca</a:t>
            </a:r>
            <a:r>
              <a:rPr lang="en-US" dirty="0"/>
              <a:t> o </a:t>
            </a:r>
            <a:r>
              <a:rPr lang="en-US" dirty="0" err="1"/>
              <a:t>utilizara</a:t>
            </a:r>
            <a:r>
              <a:rPr lang="en-US" dirty="0"/>
              <a:t> </a:t>
            </a:r>
            <a:r>
              <a:rPr lang="en-US" dirty="0" err="1"/>
              <a:t>eficienta</a:t>
            </a:r>
            <a:r>
              <a:rPr lang="en-US" dirty="0"/>
              <a:t> a </a:t>
            </a:r>
            <a:r>
              <a:rPr lang="en-US" dirty="0" err="1"/>
              <a:t>resurselor</a:t>
            </a:r>
            <a:r>
              <a:rPr lang="en-US" dirty="0"/>
              <a:t> </a:t>
            </a:r>
            <a:r>
              <a:rPr lang="en-US" dirty="0" err="1"/>
              <a:t>necesare</a:t>
            </a:r>
            <a:r>
              <a:rPr lang="en-US" dirty="0"/>
              <a:t> </a:t>
            </a:r>
            <a:r>
              <a:rPr lang="en-US" dirty="0" err="1"/>
              <a:t>exploatarii</a:t>
            </a:r>
            <a:r>
              <a:rPr lang="en-US" dirty="0"/>
              <a:t>.</a:t>
            </a:r>
            <a:endParaRPr lang="en-US" noProof="1"/>
          </a:p>
        </p:txBody>
      </p:sp>
      <p:pic>
        <p:nvPicPr>
          <p:cNvPr id="48" name="Picture Placeholder 28" descr="Lecturer">
            <a:extLst>
              <a:ext uri="{FF2B5EF4-FFF2-40B4-BE49-F238E27FC236}">
                <a16:creationId xmlns:a16="http://schemas.microsoft.com/office/drawing/2014/main" id="{C7B97DB1-24CF-8C4E-83AE-239C618BD3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65" b="65"/>
          <a:stretch>
            <a:fillRect/>
          </a:stretch>
        </p:blipFill>
        <p:spPr>
          <a:xfrm>
            <a:off x="9182987" y="3459539"/>
            <a:ext cx="517329" cy="517329"/>
          </a:xfrm>
          <a:prstGeom prst="rect">
            <a:avLst/>
          </a:prstGeo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1438D8-4715-4E36-AB12-9B63E931B12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394279" y="2629917"/>
            <a:ext cx="1965600" cy="504000"/>
          </a:xfrm>
        </p:spPr>
        <p:txBody>
          <a:bodyPr/>
          <a:lstStyle/>
          <a:p>
            <a:r>
              <a:rPr lang="en-US" dirty="0"/>
              <a:t>ACCESIBILITATE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8451CB-94B6-41DA-90B3-95CAD1B0E7B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0394279" y="3133917"/>
            <a:ext cx="1965600" cy="1180310"/>
          </a:xfrm>
        </p:spPr>
        <p:txBody>
          <a:bodyPr/>
          <a:lstStyle/>
          <a:p>
            <a:pPr algn="just"/>
            <a:r>
              <a:rPr lang="en-US" dirty="0" err="1"/>
              <a:t>Unul</a:t>
            </a:r>
            <a:r>
              <a:rPr lang="en-US" dirty="0"/>
              <a:t> din </a:t>
            </a:r>
            <a:r>
              <a:rPr lang="en-US" dirty="0" err="1"/>
              <a:t>principalele</a:t>
            </a:r>
            <a:r>
              <a:rPr lang="en-US" dirty="0"/>
              <a:t> </a:t>
            </a:r>
            <a:r>
              <a:rPr lang="en-US" dirty="0" err="1"/>
              <a:t>obiective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se </a:t>
            </a:r>
            <a:r>
              <a:rPr lang="en-US" dirty="0" err="1"/>
              <a:t>doresc</a:t>
            </a:r>
            <a:r>
              <a:rPr lang="en-US" dirty="0"/>
              <a:t> a fi </a:t>
            </a:r>
            <a:r>
              <a:rPr lang="en-US" dirty="0" err="1"/>
              <a:t>indeplinite</a:t>
            </a:r>
            <a:r>
              <a:rPr lang="en-US" dirty="0"/>
              <a:t>,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realizarea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en-US" dirty="0" err="1"/>
              <a:t>aplecat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incluziunii</a:t>
            </a:r>
            <a:r>
              <a:rPr lang="en-US" dirty="0"/>
              <a:t> </a:t>
            </a:r>
            <a:r>
              <a:rPr lang="en-US" dirty="0" err="1"/>
              <a:t>persoanelor</a:t>
            </a:r>
            <a:r>
              <a:rPr lang="en-US" dirty="0"/>
              <a:t> cu </a:t>
            </a:r>
            <a:r>
              <a:rPr lang="en-US" dirty="0" err="1"/>
              <a:t>dizabilitati</a:t>
            </a:r>
            <a:r>
              <a:rPr lang="en-US" dirty="0"/>
              <a:t>. </a:t>
            </a:r>
            <a:r>
              <a:rPr lang="en-US" dirty="0" err="1"/>
              <a:t>Intregul</a:t>
            </a:r>
            <a:r>
              <a:rPr lang="en-US" dirty="0"/>
              <a:t> concept al </a:t>
            </a:r>
            <a:r>
              <a:rPr lang="en-US" dirty="0" err="1"/>
              <a:t>scolii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adaptat</a:t>
            </a:r>
            <a:r>
              <a:rPr lang="en-US" dirty="0"/>
              <a:t> inclusive </a:t>
            </a:r>
            <a:r>
              <a:rPr lang="en-US" dirty="0" err="1"/>
              <a:t>persoanelor</a:t>
            </a:r>
            <a:r>
              <a:rPr lang="en-US" dirty="0"/>
              <a:t> cu </a:t>
            </a:r>
            <a:r>
              <a:rPr lang="en-US" dirty="0" err="1"/>
              <a:t>dizabilitati</a:t>
            </a:r>
            <a:r>
              <a:rPr lang="en-US" dirty="0"/>
              <a:t>.</a:t>
            </a:r>
            <a:endParaRPr lang="en-US" noProof="1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1DF979-98E1-4AC5-AD23-ED75468F559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dirty="0"/>
              <a:t>EFICIENTA ENERGETICA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9121E-0479-4A4D-8BA9-E4CE6BAB52D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just"/>
            <a:r>
              <a:rPr lang="en-US" dirty="0" err="1"/>
              <a:t>Spatiul</a:t>
            </a:r>
            <a:r>
              <a:rPr lang="en-US" dirty="0"/>
              <a:t> </a:t>
            </a:r>
            <a:r>
              <a:rPr lang="en-US" dirty="0" err="1"/>
              <a:t>creat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conceput</a:t>
            </a:r>
            <a:r>
              <a:rPr lang="en-US" dirty="0"/>
              <a:t> in </a:t>
            </a:r>
            <a:r>
              <a:rPr lang="en-US" dirty="0" err="1"/>
              <a:t>asa</a:t>
            </a:r>
            <a:r>
              <a:rPr lang="en-US" dirty="0"/>
              <a:t> </a:t>
            </a:r>
            <a:r>
              <a:rPr lang="en-US" dirty="0" err="1"/>
              <a:t>maniera</a:t>
            </a:r>
            <a:r>
              <a:rPr lang="en-US" dirty="0"/>
              <a:t> </a:t>
            </a:r>
            <a:r>
              <a:rPr lang="en-US" dirty="0" err="1"/>
              <a:t>incat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poata</a:t>
            </a:r>
            <a:r>
              <a:rPr lang="en-US" dirty="0"/>
              <a:t> </a:t>
            </a:r>
            <a:r>
              <a:rPr lang="en-US" dirty="0" err="1"/>
              <a:t>profita</a:t>
            </a:r>
            <a:r>
              <a:rPr lang="en-US" dirty="0"/>
              <a:t> de </a:t>
            </a:r>
            <a:r>
              <a:rPr lang="en-US" dirty="0" err="1"/>
              <a:t>lumina</a:t>
            </a:r>
            <a:r>
              <a:rPr lang="en-US" dirty="0"/>
              <a:t> </a:t>
            </a:r>
            <a:r>
              <a:rPr lang="en-US" dirty="0" err="1"/>
              <a:t>naturala</a:t>
            </a:r>
            <a:r>
              <a:rPr lang="en-US" dirty="0"/>
              <a:t> </a:t>
            </a:r>
            <a:r>
              <a:rPr lang="en-US" dirty="0" err="1"/>
              <a:t>abundenta</a:t>
            </a:r>
            <a:r>
              <a:rPr lang="en-US" dirty="0"/>
              <a:t>, </a:t>
            </a:r>
            <a:r>
              <a:rPr lang="en-US" dirty="0" err="1"/>
              <a:t>ventilatii</a:t>
            </a:r>
            <a:r>
              <a:rPr lang="en-US" dirty="0"/>
              <a:t> natural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posibilitatea</a:t>
            </a:r>
            <a:r>
              <a:rPr lang="en-US" dirty="0"/>
              <a:t> de </a:t>
            </a:r>
            <a:r>
              <a:rPr lang="en-US" dirty="0" err="1"/>
              <a:t>implementarea</a:t>
            </a:r>
            <a:r>
              <a:rPr lang="en-US" dirty="0"/>
              <a:t> a </a:t>
            </a:r>
            <a:r>
              <a:rPr lang="en-US" dirty="0" err="1"/>
              <a:t>energiilor</a:t>
            </a:r>
            <a:r>
              <a:rPr lang="en-US" dirty="0"/>
              <a:t> </a:t>
            </a:r>
            <a:r>
              <a:rPr lang="en-US" dirty="0" err="1"/>
              <a:t>regenerabile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reducerea</a:t>
            </a:r>
            <a:r>
              <a:rPr lang="en-US" dirty="0"/>
              <a:t> </a:t>
            </a:r>
            <a:r>
              <a:rPr lang="en-US" dirty="0" err="1"/>
              <a:t>consumului</a:t>
            </a:r>
            <a:r>
              <a:rPr lang="en-US" dirty="0"/>
              <a:t> de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electrica</a:t>
            </a:r>
            <a:r>
              <a:rPr lang="en-US" dirty="0"/>
              <a:t>.</a:t>
            </a:r>
            <a:endParaRPr lang="en-US" noProof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FFB02-E0E1-473C-8DFD-6147A4400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STUDIU DE FEZABILIATATE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B0BC8-0F62-4186-A6C6-0B88B01D73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4" y="2080011"/>
            <a:ext cx="4320286" cy="2430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4" y="4882388"/>
            <a:ext cx="4320000" cy="243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4" y="3403950"/>
            <a:ext cx="926432" cy="9264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107" y="3403950"/>
            <a:ext cx="1580610" cy="8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4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metal book shelves drawings on a ceiling">
            <a:extLst>
              <a:ext uri="{FF2B5EF4-FFF2-40B4-BE49-F238E27FC236}">
                <a16:creationId xmlns:a16="http://schemas.microsoft.com/office/drawing/2014/main" id="{8FDCC8BE-5223-4CB6-8D1A-CF93D6365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373298"/>
            <a:ext cx="12192000" cy="601005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B08D19-26C2-431E-9138-F390BDD0F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4000" y="1535497"/>
            <a:ext cx="4860000" cy="5724000"/>
          </a:xfrm>
        </p:spPr>
        <p:txBody>
          <a:bodyPr/>
          <a:lstStyle/>
          <a:p>
            <a:r>
              <a:rPr lang="en-US" sz="4000" dirty="0"/>
              <a:t>NECESITATILE IDENTIFICATE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A726CC1-B260-4FE5-87C1-F6F4BC6F2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286" y="5868570"/>
            <a:ext cx="4129427" cy="1051140"/>
          </a:xfrm>
        </p:spPr>
        <p:txBody>
          <a:bodyPr/>
          <a:lstStyle/>
          <a:p>
            <a:endParaRPr lang="en-US" noProof="1"/>
          </a:p>
          <a:p>
            <a:r>
              <a:rPr lang="en-US" noProof="1"/>
              <a:t>TEMA DE PROIECTARE</a:t>
            </a:r>
          </a:p>
        </p:txBody>
      </p:sp>
      <p:pic>
        <p:nvPicPr>
          <p:cNvPr id="13" name="Picture Placeholder 12" descr="image of blueprint drawing">
            <a:extLst>
              <a:ext uri="{FF2B5EF4-FFF2-40B4-BE49-F238E27FC236}">
                <a16:creationId xmlns:a16="http://schemas.microsoft.com/office/drawing/2014/main" id="{5B202DF4-C175-4E49-B8FA-60E2FD7987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606" y="2138082"/>
            <a:ext cx="3932788" cy="1868074"/>
          </a:xfr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0600985-B2DF-4BDC-A233-B58FEEFD0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58650" y="4185919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5F0C7C-308A-40B5-BDB9-10CCBC23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758650" y="1775885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EBB80-2E0B-4A8B-8903-78DB389C5A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CDD0B-55B2-4C56-A95D-0116EAD85A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3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metal book shelves drawings on a ceiling">
            <a:extLst>
              <a:ext uri="{FF2B5EF4-FFF2-40B4-BE49-F238E27FC236}">
                <a16:creationId xmlns:a16="http://schemas.microsoft.com/office/drawing/2014/main" id="{8FDCC8BE-5223-4CB6-8D1A-CF93D6365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373298"/>
            <a:ext cx="12192000" cy="601005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B08D19-26C2-431E-9138-F390BDD0F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4000" y="1535497"/>
            <a:ext cx="4860000" cy="5724000"/>
          </a:xfrm>
        </p:spPr>
        <p:txBody>
          <a:bodyPr/>
          <a:lstStyle/>
          <a:p>
            <a:r>
              <a:rPr lang="en-US" sz="4000" dirty="0"/>
              <a:t>AMPLASAMENTUL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A726CC1-B260-4FE5-87C1-F6F4BC6F2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286" y="5868570"/>
            <a:ext cx="4129427" cy="1051140"/>
          </a:xfrm>
        </p:spPr>
        <p:txBody>
          <a:bodyPr/>
          <a:lstStyle/>
          <a:p>
            <a:endParaRPr lang="en-US" noProof="1"/>
          </a:p>
          <a:p>
            <a:r>
              <a:rPr lang="en-US" noProof="1"/>
              <a:t>SELECTAREA AMPLASAMENTULUI PENTRU NOUA INVESTITIE</a:t>
            </a:r>
          </a:p>
        </p:txBody>
      </p:sp>
      <p:pic>
        <p:nvPicPr>
          <p:cNvPr id="13" name="Picture Placeholder 12" descr="image of blueprint drawing">
            <a:extLst>
              <a:ext uri="{FF2B5EF4-FFF2-40B4-BE49-F238E27FC236}">
                <a16:creationId xmlns:a16="http://schemas.microsoft.com/office/drawing/2014/main" id="{5B202DF4-C175-4E49-B8FA-60E2FD7987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606" y="2138082"/>
            <a:ext cx="3932788" cy="1868074"/>
          </a:xfr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0600985-B2DF-4BDC-A233-B58FEEFD0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58650" y="4185919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5F0C7C-308A-40B5-BDB9-10CCBC23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758650" y="1775885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EBB80-2E0B-4A8B-8903-78DB389C5A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CDD0B-55B2-4C56-A95D-0116EAD85A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63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7AF956-2A90-4422-A3C2-A6109BD133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4306" y="456042"/>
            <a:ext cx="5468000" cy="7875158"/>
          </a:xfrm>
        </p:spPr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selectia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s-au </a:t>
            </a:r>
            <a:r>
              <a:rPr lang="en-US" dirty="0" err="1"/>
              <a:t>avut</a:t>
            </a:r>
            <a:r>
              <a:rPr lang="en-US" dirty="0"/>
              <a:t> in </a:t>
            </a:r>
            <a:r>
              <a:rPr lang="en-US" dirty="0" err="1"/>
              <a:t>vedere</a:t>
            </a:r>
            <a:r>
              <a:rPr lang="en-US" dirty="0"/>
              <a:t> </a:t>
            </a:r>
            <a:r>
              <a:rPr lang="en-US" dirty="0" err="1"/>
              <a:t>urmatoarele</a:t>
            </a:r>
            <a:r>
              <a:rPr lang="en-US" dirty="0"/>
              <a:t> </a:t>
            </a:r>
            <a:r>
              <a:rPr lang="en-US" dirty="0" err="1"/>
              <a:t>aspecte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 err="1"/>
              <a:t>Proprietatea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terenului</a:t>
            </a:r>
            <a:r>
              <a:rPr lang="en-US" dirty="0"/>
              <a:t> – DOMENIUL PRIVAT AL COMUNEI MOSNIA NOUA</a:t>
            </a:r>
          </a:p>
          <a:p>
            <a:pPr lvl="1"/>
            <a:r>
              <a:rPr lang="en-US" dirty="0" err="1"/>
              <a:t>Dimensiunea</a:t>
            </a:r>
            <a:r>
              <a:rPr lang="en-US" dirty="0"/>
              <a:t> </a:t>
            </a:r>
            <a:r>
              <a:rPr lang="en-US" dirty="0" err="1"/>
              <a:t>terenului</a:t>
            </a:r>
            <a:r>
              <a:rPr lang="en-US" dirty="0"/>
              <a:t> in </a:t>
            </a:r>
            <a:r>
              <a:rPr lang="en-US" dirty="0" err="1"/>
              <a:t>asa</a:t>
            </a:r>
            <a:r>
              <a:rPr lang="en-US" dirty="0"/>
              <a:t> </a:t>
            </a:r>
            <a:r>
              <a:rPr lang="en-US" dirty="0" err="1"/>
              <a:t>maniera</a:t>
            </a:r>
            <a:r>
              <a:rPr lang="en-US" dirty="0"/>
              <a:t> </a:t>
            </a:r>
            <a:r>
              <a:rPr lang="en-US" dirty="0" err="1"/>
              <a:t>incat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acomodeze</a:t>
            </a:r>
            <a:r>
              <a:rPr lang="en-US" dirty="0"/>
              <a:t> </a:t>
            </a:r>
            <a:r>
              <a:rPr lang="en-US" dirty="0" err="1"/>
              <a:t>functiunile</a:t>
            </a:r>
            <a:r>
              <a:rPr lang="en-US" dirty="0"/>
              <a:t> </a:t>
            </a:r>
            <a:r>
              <a:rPr lang="en-US" dirty="0" err="1"/>
              <a:t>necesare</a:t>
            </a:r>
            <a:r>
              <a:rPr lang="en-US" dirty="0"/>
              <a:t> </a:t>
            </a:r>
            <a:r>
              <a:rPr lang="en-US" dirty="0" err="1"/>
              <a:t>identificate</a:t>
            </a:r>
            <a:r>
              <a:rPr lang="en-US" dirty="0"/>
              <a:t> in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discutiilor</a:t>
            </a:r>
            <a:r>
              <a:rPr lang="en-US" dirty="0"/>
              <a:t> cu </a:t>
            </a:r>
            <a:r>
              <a:rPr lang="en-US" dirty="0" err="1"/>
              <a:t>reprezentantii</a:t>
            </a:r>
            <a:r>
              <a:rPr lang="en-US" dirty="0"/>
              <a:t> </a:t>
            </a:r>
            <a:r>
              <a:rPr lang="en-US" dirty="0" err="1"/>
              <a:t>institutilor</a:t>
            </a:r>
            <a:r>
              <a:rPr lang="en-US" dirty="0"/>
              <a:t> de </a:t>
            </a:r>
            <a:r>
              <a:rPr lang="en-US" dirty="0" err="1"/>
              <a:t>invatamant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</a:t>
            </a:r>
            <a:r>
              <a:rPr lang="en-US" dirty="0" err="1"/>
              <a:t>prioritare</a:t>
            </a:r>
            <a:endParaRPr lang="en-US" dirty="0"/>
          </a:p>
          <a:p>
            <a:pPr lvl="1"/>
            <a:r>
              <a:rPr lang="en-US" dirty="0" err="1"/>
              <a:t>Orientarea</a:t>
            </a:r>
            <a:r>
              <a:rPr lang="en-US" dirty="0"/>
              <a:t> </a:t>
            </a:r>
            <a:r>
              <a:rPr lang="en-US" dirty="0" err="1"/>
              <a:t>terenului</a:t>
            </a:r>
            <a:endParaRPr lang="en-US" dirty="0"/>
          </a:p>
          <a:p>
            <a:pPr lvl="1"/>
            <a:r>
              <a:rPr lang="en-US" dirty="0" err="1"/>
              <a:t>Insertia</a:t>
            </a:r>
            <a:r>
              <a:rPr lang="en-US" dirty="0"/>
              <a:t> </a:t>
            </a:r>
            <a:r>
              <a:rPr lang="en-US" dirty="0" err="1"/>
              <a:t>terenului</a:t>
            </a:r>
            <a:r>
              <a:rPr lang="en-US" dirty="0"/>
              <a:t> </a:t>
            </a:r>
            <a:r>
              <a:rPr lang="en-US" dirty="0" err="1"/>
              <a:t>intr</a:t>
            </a:r>
            <a:r>
              <a:rPr lang="en-US" dirty="0"/>
              <a:t>-un </a:t>
            </a:r>
            <a:r>
              <a:rPr lang="en-US" dirty="0" err="1"/>
              <a:t>tesut</a:t>
            </a:r>
            <a:r>
              <a:rPr lang="en-US" dirty="0"/>
              <a:t> in curs de </a:t>
            </a:r>
            <a:r>
              <a:rPr lang="en-US" dirty="0" err="1"/>
              <a:t>urbanizare</a:t>
            </a:r>
            <a:r>
              <a:rPr lang="en-US" dirty="0"/>
              <a:t> intense, </a:t>
            </a:r>
            <a:r>
              <a:rPr lang="en-US" dirty="0" err="1"/>
              <a:t>asfel</a:t>
            </a:r>
            <a:r>
              <a:rPr lang="en-US" dirty="0"/>
              <a:t> </a:t>
            </a:r>
            <a:r>
              <a:rPr lang="en-US" dirty="0" err="1"/>
              <a:t>incat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beneficieze</a:t>
            </a:r>
            <a:r>
              <a:rPr lang="en-US" dirty="0"/>
              <a:t> de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utilitatile</a:t>
            </a:r>
            <a:r>
              <a:rPr lang="en-US" dirty="0"/>
              <a:t> </a:t>
            </a:r>
            <a:r>
              <a:rPr lang="en-US" dirty="0" err="1"/>
              <a:t>necesare</a:t>
            </a:r>
            <a:r>
              <a:rPr lang="en-US" dirty="0"/>
              <a:t> </a:t>
            </a:r>
            <a:r>
              <a:rPr lang="en-US" dirty="0" err="1"/>
              <a:t>bunei</a:t>
            </a:r>
            <a:r>
              <a:rPr lang="en-US" dirty="0"/>
              <a:t> </a:t>
            </a:r>
            <a:r>
              <a:rPr lang="en-US" dirty="0" err="1"/>
              <a:t>functionari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exploatari</a:t>
            </a:r>
            <a:r>
              <a:rPr lang="en-US" dirty="0"/>
              <a:t> ale </a:t>
            </a:r>
            <a:r>
              <a:rPr lang="en-US" dirty="0" err="1"/>
              <a:t>imobilului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 </a:t>
            </a:r>
            <a:r>
              <a:rPr lang="en-US" dirty="0" err="1"/>
              <a:t>realizat</a:t>
            </a:r>
            <a:endParaRPr lang="en-US" dirty="0"/>
          </a:p>
          <a:p>
            <a:pPr lvl="1"/>
            <a:r>
              <a:rPr lang="en-US" dirty="0" err="1"/>
              <a:t>Proximitatea</a:t>
            </a:r>
            <a:r>
              <a:rPr lang="en-US" dirty="0"/>
              <a:t> </a:t>
            </a:r>
            <a:r>
              <a:rPr lang="en-US" dirty="0" err="1"/>
              <a:t>noii</a:t>
            </a:r>
            <a:r>
              <a:rPr lang="en-US" dirty="0"/>
              <a:t> </a:t>
            </a:r>
            <a:r>
              <a:rPr lang="en-US" dirty="0" err="1"/>
              <a:t>investitii</a:t>
            </a:r>
            <a:r>
              <a:rPr lang="en-US" dirty="0"/>
              <a:t> fata de </a:t>
            </a:r>
            <a:r>
              <a:rPr lang="en-US" dirty="0" err="1"/>
              <a:t>caile</a:t>
            </a:r>
            <a:r>
              <a:rPr lang="en-US" dirty="0"/>
              <a:t> de </a:t>
            </a:r>
            <a:r>
              <a:rPr lang="en-US" dirty="0" err="1"/>
              <a:t>circulatie</a:t>
            </a:r>
            <a:r>
              <a:rPr lang="en-US" dirty="0"/>
              <a:t> </a:t>
            </a:r>
            <a:r>
              <a:rPr lang="en-US" dirty="0" err="1"/>
              <a:t>majore</a:t>
            </a:r>
            <a:endParaRPr lang="en-US" dirty="0"/>
          </a:p>
          <a:p>
            <a:pPr lvl="1"/>
            <a:r>
              <a:rPr lang="en-US" dirty="0" err="1"/>
              <a:t>Accesul</a:t>
            </a:r>
            <a:r>
              <a:rPr lang="en-US" dirty="0"/>
              <a:t> </a:t>
            </a:r>
            <a:r>
              <a:rPr lang="en-US" dirty="0" err="1"/>
              <a:t>facil</a:t>
            </a:r>
            <a:r>
              <a:rPr lang="en-US" dirty="0"/>
              <a:t> </a:t>
            </a:r>
            <a:r>
              <a:rPr lang="en-US" dirty="0" err="1"/>
              <a:t>dintr</a:t>
            </a:r>
            <a:r>
              <a:rPr lang="en-US" dirty="0"/>
              <a:t>-o </a:t>
            </a:r>
            <a:r>
              <a:rPr lang="en-US" dirty="0" err="1"/>
              <a:t>artera</a:t>
            </a:r>
            <a:r>
              <a:rPr lang="en-US" dirty="0"/>
              <a:t> </a:t>
            </a:r>
            <a:r>
              <a:rPr lang="en-US" dirty="0" err="1"/>
              <a:t>majora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amenajarea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statii</a:t>
            </a:r>
            <a:r>
              <a:rPr lang="en-US" dirty="0"/>
              <a:t> de </a:t>
            </a:r>
            <a:r>
              <a:rPr lang="en-US" dirty="0" err="1"/>
              <a:t>imbarcare</a:t>
            </a:r>
            <a:r>
              <a:rPr lang="en-US" dirty="0"/>
              <a:t> / </a:t>
            </a:r>
            <a:r>
              <a:rPr lang="en-US" dirty="0" err="1"/>
              <a:t>debarcare</a:t>
            </a:r>
            <a:r>
              <a:rPr lang="en-US" dirty="0"/>
              <a:t> </a:t>
            </a:r>
            <a:r>
              <a:rPr lang="en-US" dirty="0" err="1"/>
              <a:t>elevi</a:t>
            </a:r>
            <a:r>
              <a:rPr lang="en-US" dirty="0"/>
              <a:t> </a:t>
            </a:r>
            <a:r>
              <a:rPr lang="en-US" dirty="0" err="1"/>
              <a:t>destinata</a:t>
            </a:r>
            <a:r>
              <a:rPr lang="en-US" dirty="0"/>
              <a:t> </a:t>
            </a:r>
            <a:r>
              <a:rPr lang="en-US" dirty="0" err="1"/>
              <a:t>atat</a:t>
            </a:r>
            <a:r>
              <a:rPr lang="en-US" dirty="0"/>
              <a:t> </a:t>
            </a:r>
            <a:r>
              <a:rPr lang="en-US" dirty="0" err="1"/>
              <a:t>parintilor</a:t>
            </a:r>
            <a:r>
              <a:rPr lang="en-US" dirty="0"/>
              <a:t> care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aduc</a:t>
            </a:r>
            <a:r>
              <a:rPr lang="en-US" dirty="0"/>
              <a:t> </a:t>
            </a:r>
            <a:r>
              <a:rPr lang="en-US" dirty="0" err="1"/>
              <a:t>copii</a:t>
            </a:r>
            <a:r>
              <a:rPr lang="en-US" dirty="0"/>
              <a:t> la </a:t>
            </a:r>
            <a:r>
              <a:rPr lang="en-US" dirty="0" err="1"/>
              <a:t>scoala</a:t>
            </a:r>
            <a:r>
              <a:rPr lang="en-US" dirty="0"/>
              <a:t> cu </a:t>
            </a:r>
            <a:r>
              <a:rPr lang="en-US" dirty="0" err="1"/>
              <a:t>masina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mijoacelor</a:t>
            </a:r>
            <a:r>
              <a:rPr lang="en-US" dirty="0"/>
              <a:t> de transport </a:t>
            </a:r>
            <a:r>
              <a:rPr lang="en-US" dirty="0" err="1"/>
              <a:t>scolare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Posibilitatea</a:t>
            </a:r>
            <a:r>
              <a:rPr lang="en-US" dirty="0"/>
              <a:t> de </a:t>
            </a:r>
            <a:r>
              <a:rPr lang="en-US" dirty="0" err="1"/>
              <a:t>realizare</a:t>
            </a:r>
            <a:r>
              <a:rPr lang="en-US" dirty="0"/>
              <a:t> a </a:t>
            </a:r>
            <a:r>
              <a:rPr lang="en-US" dirty="0" err="1"/>
              <a:t>unei</a:t>
            </a:r>
            <a:r>
              <a:rPr lang="en-US" dirty="0"/>
              <a:t> enclave </a:t>
            </a:r>
            <a:r>
              <a:rPr lang="en-US" dirty="0" err="1"/>
              <a:t>protejate</a:t>
            </a:r>
            <a:r>
              <a:rPr lang="en-US" dirty="0"/>
              <a:t> in </a:t>
            </a:r>
            <a:r>
              <a:rPr lang="en-US" dirty="0" err="1"/>
              <a:t>incinta</a:t>
            </a:r>
            <a:r>
              <a:rPr lang="en-US" dirty="0"/>
              <a:t> </a:t>
            </a:r>
            <a:r>
              <a:rPr lang="en-US" dirty="0" err="1"/>
              <a:t>spatiului</a:t>
            </a:r>
            <a:r>
              <a:rPr lang="en-US" dirty="0"/>
              <a:t> </a:t>
            </a:r>
            <a:r>
              <a:rPr lang="en-US" dirty="0" err="1"/>
              <a:t>destinat</a:t>
            </a:r>
            <a:r>
              <a:rPr lang="en-US" dirty="0"/>
              <a:t> </a:t>
            </a:r>
            <a:r>
              <a:rPr lang="en-US" dirty="0" err="1"/>
              <a:t>scolii</a:t>
            </a:r>
            <a:r>
              <a:rPr lang="en-US" dirty="0"/>
              <a:t> </a:t>
            </a:r>
            <a:r>
              <a:rPr lang="en-US" dirty="0" err="1"/>
              <a:t>asfel</a:t>
            </a:r>
            <a:r>
              <a:rPr lang="en-US" dirty="0"/>
              <a:t> </a:t>
            </a:r>
            <a:r>
              <a:rPr lang="en-US" dirty="0" err="1"/>
              <a:t>incat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fie </a:t>
            </a:r>
            <a:r>
              <a:rPr lang="en-US" dirty="0" err="1"/>
              <a:t>favorizat</a:t>
            </a:r>
            <a:r>
              <a:rPr lang="en-US" dirty="0"/>
              <a:t> </a:t>
            </a:r>
            <a:r>
              <a:rPr lang="en-US" dirty="0" err="1"/>
              <a:t>sentimentul</a:t>
            </a:r>
            <a:r>
              <a:rPr lang="en-US" dirty="0"/>
              <a:t> de </a:t>
            </a:r>
            <a:r>
              <a:rPr lang="en-US" dirty="0" err="1"/>
              <a:t>siguranta</a:t>
            </a:r>
            <a:endParaRPr lang="en-US" dirty="0"/>
          </a:p>
          <a:p>
            <a:pPr lvl="1"/>
            <a:r>
              <a:rPr lang="en-US" dirty="0" err="1"/>
              <a:t>Posibilitatea</a:t>
            </a:r>
            <a:r>
              <a:rPr lang="en-US" dirty="0"/>
              <a:t> de </a:t>
            </a:r>
            <a:r>
              <a:rPr lang="en-US" dirty="0" err="1"/>
              <a:t>deschidere</a:t>
            </a:r>
            <a:r>
              <a:rPr lang="en-US" dirty="0"/>
              <a:t> a </a:t>
            </a:r>
            <a:r>
              <a:rPr lang="en-US" dirty="0" err="1"/>
              <a:t>scolii</a:t>
            </a:r>
            <a:r>
              <a:rPr lang="en-US" dirty="0"/>
              <a:t> </a:t>
            </a:r>
            <a:r>
              <a:rPr lang="en-US" dirty="0" err="1"/>
              <a:t>intregii</a:t>
            </a:r>
            <a:r>
              <a:rPr lang="en-US" dirty="0"/>
              <a:t> </a:t>
            </a:r>
            <a:r>
              <a:rPr lang="en-US" dirty="0" err="1"/>
              <a:t>comunitati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de </a:t>
            </a:r>
            <a:r>
              <a:rPr lang="en-US" dirty="0" err="1"/>
              <a:t>realizare</a:t>
            </a:r>
            <a:r>
              <a:rPr lang="en-US" dirty="0"/>
              <a:t> a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functiuni</a:t>
            </a:r>
            <a:r>
              <a:rPr lang="en-US" dirty="0"/>
              <a:t> care pot fi </a:t>
            </a:r>
            <a:r>
              <a:rPr lang="en-US" dirty="0" err="1"/>
              <a:t>utilizate</a:t>
            </a:r>
            <a:r>
              <a:rPr lang="en-US" dirty="0"/>
              <a:t> in </a:t>
            </a:r>
            <a:r>
              <a:rPr lang="en-US" dirty="0" err="1"/>
              <a:t>regim</a:t>
            </a:r>
            <a:r>
              <a:rPr lang="en-US" dirty="0"/>
              <a:t> </a:t>
            </a:r>
            <a:r>
              <a:rPr lang="en-US" dirty="0" err="1"/>
              <a:t>privat</a:t>
            </a:r>
            <a:r>
              <a:rPr lang="en-US" dirty="0"/>
              <a:t> </a:t>
            </a:r>
            <a:r>
              <a:rPr lang="en-US" dirty="0" err="1"/>
              <a:t>dupa</a:t>
            </a:r>
            <a:r>
              <a:rPr lang="en-US" dirty="0"/>
              <a:t> </a:t>
            </a:r>
            <a:r>
              <a:rPr lang="en-US" dirty="0" err="1"/>
              <a:t>terminarea</a:t>
            </a:r>
            <a:r>
              <a:rPr lang="en-US" dirty="0"/>
              <a:t> </a:t>
            </a:r>
            <a:r>
              <a:rPr lang="en-US" dirty="0" err="1"/>
              <a:t>orelor</a:t>
            </a:r>
            <a:r>
              <a:rPr lang="en-US" dirty="0"/>
              <a:t> de curs de </a:t>
            </a:r>
            <a:r>
              <a:rPr lang="en-US" dirty="0" err="1"/>
              <a:t>catre</a:t>
            </a:r>
            <a:r>
              <a:rPr lang="en-US" dirty="0"/>
              <a:t> </a:t>
            </a:r>
            <a:r>
              <a:rPr lang="en-US" dirty="0" err="1"/>
              <a:t>intreaga</a:t>
            </a:r>
            <a:r>
              <a:rPr lang="en-US" dirty="0"/>
              <a:t> </a:t>
            </a:r>
            <a:r>
              <a:rPr lang="en-US" dirty="0" err="1"/>
              <a:t>comunitate</a:t>
            </a:r>
            <a:r>
              <a:rPr lang="en-US" dirty="0"/>
              <a:t> </a:t>
            </a:r>
            <a:r>
              <a:rPr lang="en-US" dirty="0" err="1"/>
              <a:t>deservita</a:t>
            </a:r>
            <a:endParaRPr lang="en-US" dirty="0"/>
          </a:p>
          <a:p>
            <a:pPr lvl="1"/>
            <a:r>
              <a:rPr lang="en-US" dirty="0" err="1"/>
              <a:t>Posibilitatea</a:t>
            </a:r>
            <a:r>
              <a:rPr lang="en-US" dirty="0"/>
              <a:t> de </a:t>
            </a:r>
            <a:r>
              <a:rPr lang="en-US" dirty="0" err="1"/>
              <a:t>adaptare</a:t>
            </a:r>
            <a:r>
              <a:rPr lang="en-US" dirty="0"/>
              <a:t> </a:t>
            </a:r>
            <a:r>
              <a:rPr lang="en-US" dirty="0" err="1"/>
              <a:t>integrala</a:t>
            </a:r>
            <a:r>
              <a:rPr lang="en-US" dirty="0"/>
              <a:t> a </a:t>
            </a:r>
            <a:r>
              <a:rPr lang="en-US" dirty="0" err="1"/>
              <a:t>noului</a:t>
            </a:r>
            <a:r>
              <a:rPr lang="en-US" dirty="0"/>
              <a:t> </a:t>
            </a:r>
            <a:r>
              <a:rPr lang="en-US" dirty="0" err="1"/>
              <a:t>imobil</a:t>
            </a:r>
            <a:r>
              <a:rPr lang="en-US" dirty="0"/>
              <a:t> </a:t>
            </a:r>
            <a:r>
              <a:rPr lang="en-US" dirty="0" err="1"/>
              <a:t>persoanelor</a:t>
            </a:r>
            <a:r>
              <a:rPr lang="en-US" dirty="0"/>
              <a:t> cu </a:t>
            </a:r>
            <a:r>
              <a:rPr lang="en-US" dirty="0" err="1"/>
              <a:t>dizabilitati</a:t>
            </a:r>
            <a:endParaRPr lang="en-US" dirty="0"/>
          </a:p>
          <a:p>
            <a:pPr lvl="1"/>
            <a:r>
              <a:rPr lang="en-US" dirty="0" err="1"/>
              <a:t>Etapizarea</a:t>
            </a:r>
            <a:r>
              <a:rPr lang="en-US" dirty="0"/>
              <a:t> </a:t>
            </a:r>
            <a:r>
              <a:rPr lang="en-US" dirty="0" err="1"/>
              <a:t>investitiei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permisivitatea</a:t>
            </a:r>
            <a:r>
              <a:rPr lang="en-US" dirty="0"/>
              <a:t> de a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creste</a:t>
            </a:r>
            <a:r>
              <a:rPr lang="en-US" dirty="0"/>
              <a:t> </a:t>
            </a:r>
            <a:r>
              <a:rPr lang="en-US" dirty="0" err="1"/>
              <a:t>odata</a:t>
            </a:r>
            <a:r>
              <a:rPr lang="en-US" dirty="0"/>
              <a:t> cu </a:t>
            </a:r>
            <a:r>
              <a:rPr lang="en-US" dirty="0" err="1"/>
              <a:t>nevoile</a:t>
            </a:r>
            <a:r>
              <a:rPr lang="en-US" dirty="0"/>
              <a:t> </a:t>
            </a:r>
            <a:r>
              <a:rPr lang="en-US" dirty="0" err="1"/>
              <a:t>localitatii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Posibilitatea</a:t>
            </a:r>
            <a:r>
              <a:rPr lang="en-US" dirty="0"/>
              <a:t> </a:t>
            </a:r>
            <a:r>
              <a:rPr lang="en-US" dirty="0" err="1"/>
              <a:t>folosirii</a:t>
            </a:r>
            <a:r>
              <a:rPr lang="en-US" dirty="0"/>
              <a:t> </a:t>
            </a:r>
            <a:r>
              <a:rPr lang="en-US" dirty="0" err="1"/>
              <a:t>panourilor</a:t>
            </a:r>
            <a:r>
              <a:rPr lang="en-US" dirty="0"/>
              <a:t> </a:t>
            </a:r>
            <a:r>
              <a:rPr lang="en-US" dirty="0" err="1"/>
              <a:t>fotovoltaice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err="1"/>
              <a:t>sursa</a:t>
            </a:r>
            <a:r>
              <a:rPr lang="en-US" dirty="0"/>
              <a:t> </a:t>
            </a:r>
            <a:r>
              <a:rPr lang="en-US" dirty="0" err="1"/>
              <a:t>regenerabila</a:t>
            </a:r>
            <a:r>
              <a:rPr lang="en-US" dirty="0"/>
              <a:t> in </a:t>
            </a:r>
            <a:r>
              <a:rPr lang="en-US" dirty="0" err="1"/>
              <a:t>producerea</a:t>
            </a:r>
            <a:r>
              <a:rPr lang="en-US" dirty="0"/>
              <a:t> </a:t>
            </a:r>
            <a:r>
              <a:rPr lang="en-US" dirty="0" err="1"/>
              <a:t>curentului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D59A0-56C1-48D2-8571-55FF862D5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4360" y="7580386"/>
            <a:ext cx="1757894" cy="750814"/>
          </a:xfrm>
        </p:spPr>
        <p:txBody>
          <a:bodyPr/>
          <a:lstStyle/>
          <a:p>
            <a:r>
              <a:rPr lang="en-US" dirty="0"/>
              <a:t>Summary tagline or sub-headline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1C9-C6B7-494A-8742-2D006C95F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STUDIU DE FEZABILITATE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83A2-B38E-4405-A418-8BC7C1D25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05749" y="117566"/>
            <a:ext cx="5738279" cy="8213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80" y="456042"/>
            <a:ext cx="6182522" cy="3490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15592" r="11948" b="598"/>
          <a:stretch/>
        </p:blipFill>
        <p:spPr>
          <a:xfrm>
            <a:off x="6266380" y="4249337"/>
            <a:ext cx="6182522" cy="39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88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5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8E40C8"/>
      </a:accent1>
      <a:accent2>
        <a:srgbClr val="D1A458"/>
      </a:accent2>
      <a:accent3>
        <a:srgbClr val="219550"/>
      </a:accent3>
      <a:accent4>
        <a:srgbClr val="5AA2C8"/>
      </a:accent4>
      <a:accent5>
        <a:srgbClr val="D1737B"/>
      </a:accent5>
      <a:accent6>
        <a:srgbClr val="7B7931"/>
      </a:accent6>
      <a:hlink>
        <a:srgbClr val="8E40C8"/>
      </a:hlink>
      <a:folHlink>
        <a:srgbClr val="8E40C8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48_Architecture pitch deck_AAS_v3" id="{D6ADE7BA-2AE6-4C0F-A253-97D96F39DF4F}" vid="{B3EF9804-4F7A-49D6-8F08-674E893D96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E218DD-0FEB-4634-80BC-C17E97F739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687A62-7187-4F21-B4CA-BF435385BA39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71af3243-3dd4-4a8d-8c0d-dd76da1f02a5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08C74EC-0BEC-4918-971F-8B692C969D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Architecture pitch deck</Template>
  <TotalTime>0</TotalTime>
  <Words>3327</Words>
  <Application>Microsoft Office PowerPoint</Application>
  <PresentationFormat>A3 Paper (297x420 mm)</PresentationFormat>
  <Paragraphs>951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</vt:lpstr>
      <vt:lpstr>TechnicBold</vt:lpstr>
      <vt:lpstr>Times New Roman</vt:lpstr>
      <vt:lpstr>Wingdings</vt:lpstr>
      <vt:lpstr>Office Theme</vt:lpstr>
      <vt:lpstr>INFIINTARE CLADIRE SCOALA  MOSNITA NOUA IN REGIM P+1E SI IMPREJMUIRE</vt:lpstr>
      <vt:lpstr>INFIINTARE CLADIRE SCOALA  MOSNITA NOUA IN REGIM P+1E SI IMPREJMUIRE</vt:lpstr>
      <vt:lpstr>PowerPoint Presentation</vt:lpstr>
      <vt:lpstr>CONTEXTUL EXISTENT</vt:lpstr>
      <vt:lpstr>MASURI PROPUSE</vt:lpstr>
      <vt:lpstr>INVESTITIA PROPUSA</vt:lpstr>
      <vt:lpstr>NECESITATILE IDENTIFICATE</vt:lpstr>
      <vt:lpstr>AMPLASAMENTUL</vt:lpstr>
      <vt:lpstr>PowerPoint Presentation</vt:lpstr>
      <vt:lpstr>PowerPoint Presentation</vt:lpstr>
      <vt:lpstr>CONCEPTUL SPATIAL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INDICATORI ECONOMICI</vt:lpstr>
      <vt:lpstr>PowerPoint Presentation</vt:lpstr>
      <vt:lpstr>GRAFIC TEMPORAL REALIZARE PROIECT</vt:lpstr>
      <vt:lpstr>ETAPA DE EXECUTIE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INFIINTARE CLADIRE SCOALA  MOSNITA NOUA IN REGIM P+1E SI IMPREJMUIRE</dc:title>
  <dc:creator/>
  <cp:lastModifiedBy/>
  <cp:revision>1</cp:revision>
  <dcterms:created xsi:type="dcterms:W3CDTF">2020-01-02T20:52:11Z</dcterms:created>
  <dcterms:modified xsi:type="dcterms:W3CDTF">2022-02-01T12:27:11Z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